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25" r:id="rId5"/>
    <p:sldId id="347" r:id="rId6"/>
    <p:sldId id="326" r:id="rId7"/>
    <p:sldId id="327" r:id="rId8"/>
    <p:sldId id="341" r:id="rId9"/>
    <p:sldId id="340" r:id="rId10"/>
    <p:sldId id="328" r:id="rId11"/>
    <p:sldId id="348" r:id="rId12"/>
    <p:sldId id="331" r:id="rId13"/>
    <p:sldId id="344" r:id="rId14"/>
    <p:sldId id="345" r:id="rId15"/>
    <p:sldId id="346" r:id="rId16"/>
    <p:sldId id="332" r:id="rId17"/>
    <p:sldId id="338"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05" autoAdjust="0"/>
  </p:normalViewPr>
  <p:slideViewPr>
    <p:cSldViewPr snapToGrid="0">
      <p:cViewPr varScale="1">
        <p:scale>
          <a:sx n="102" d="100"/>
          <a:sy n="102" d="100"/>
        </p:scale>
        <p:origin x="816" y="96"/>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0CDA4-6C34-40BE-963A-69FEA9B5AC3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2961089-2EBF-46F3-A00E-B8B28B2A2BD4}">
      <dgm:prSet phldrT="[Text]"/>
      <dgm:spPr/>
      <dgm:t>
        <a:bodyPr/>
        <a:lstStyle/>
        <a:p>
          <a:r>
            <a:rPr lang="en-US" dirty="0"/>
            <a:t>2</a:t>
          </a:r>
          <a:r>
            <a:rPr lang="en-US" baseline="30000" dirty="0"/>
            <a:t>nd</a:t>
          </a:r>
          <a:r>
            <a:rPr lang="en-US" dirty="0"/>
            <a:t> Home</a:t>
          </a:r>
        </a:p>
      </dgm:t>
    </dgm:pt>
    <dgm:pt modelId="{05D90E26-AA1C-4AF6-B27B-B03BE40B4724}" type="parTrans" cxnId="{D5760F30-5224-4436-927D-7138AD206CA3}">
      <dgm:prSet/>
      <dgm:spPr/>
      <dgm:t>
        <a:bodyPr/>
        <a:lstStyle/>
        <a:p>
          <a:endParaRPr lang="en-US"/>
        </a:p>
      </dgm:t>
    </dgm:pt>
    <dgm:pt modelId="{AAC56C00-247B-4701-898B-E840A28CC6BE}" type="sibTrans" cxnId="{D5760F30-5224-4436-927D-7138AD206CA3}">
      <dgm:prSet/>
      <dgm:spPr/>
      <dgm:t>
        <a:bodyPr/>
        <a:lstStyle/>
        <a:p>
          <a:endParaRPr lang="en-US"/>
        </a:p>
      </dgm:t>
    </dgm:pt>
    <dgm:pt modelId="{34999448-52F0-4DFC-9C9C-647C73571161}">
      <dgm:prSet phldrT="[Text]" custT="1"/>
      <dgm:spPr/>
      <dgm:t>
        <a:bodyPr/>
        <a:lstStyle/>
        <a:p>
          <a:r>
            <a:rPr lang="en-US" sz="2000" dirty="0"/>
            <a:t>I was Engaged*</a:t>
          </a:r>
          <a:endParaRPr lang="en-US" sz="1200" dirty="0"/>
        </a:p>
      </dgm:t>
    </dgm:pt>
    <dgm:pt modelId="{71FAC220-1E34-4210-89C6-4C4D9A0D00CD}" type="parTrans" cxnId="{8A5F048A-2F9A-44C9-AF49-30E8791FFF06}">
      <dgm:prSet/>
      <dgm:spPr/>
      <dgm:t>
        <a:bodyPr/>
        <a:lstStyle/>
        <a:p>
          <a:endParaRPr lang="en-US"/>
        </a:p>
      </dgm:t>
    </dgm:pt>
    <dgm:pt modelId="{28E5F909-6F2A-4074-B3C7-12A4D28A0941}" type="sibTrans" cxnId="{8A5F048A-2F9A-44C9-AF49-30E8791FFF06}">
      <dgm:prSet/>
      <dgm:spPr/>
      <dgm:t>
        <a:bodyPr/>
        <a:lstStyle/>
        <a:p>
          <a:endParaRPr lang="en-US"/>
        </a:p>
      </dgm:t>
    </dgm:pt>
    <dgm:pt modelId="{B54A9E1D-6C3D-46C6-8A5A-2BFF96B0CC74}">
      <dgm:prSet phldrT="[Text]"/>
      <dgm:spPr/>
      <dgm:t>
        <a:bodyPr/>
        <a:lstStyle/>
        <a:p>
          <a:r>
            <a:rPr lang="en-US" dirty="0"/>
            <a:t>I was accepted</a:t>
          </a:r>
        </a:p>
      </dgm:t>
    </dgm:pt>
    <dgm:pt modelId="{19017231-C5AA-465C-A50D-F43302C223B6}" type="parTrans" cxnId="{C83EB726-9255-46AB-A817-677AB8C00ADD}">
      <dgm:prSet/>
      <dgm:spPr/>
      <dgm:t>
        <a:bodyPr/>
        <a:lstStyle/>
        <a:p>
          <a:endParaRPr lang="en-US"/>
        </a:p>
      </dgm:t>
    </dgm:pt>
    <dgm:pt modelId="{074F1B46-85CC-4C97-8AB5-46999B417D97}" type="sibTrans" cxnId="{C83EB726-9255-46AB-A817-677AB8C00ADD}">
      <dgm:prSet/>
      <dgm:spPr/>
      <dgm:t>
        <a:bodyPr/>
        <a:lstStyle/>
        <a:p>
          <a:endParaRPr lang="en-US"/>
        </a:p>
      </dgm:t>
    </dgm:pt>
    <dgm:pt modelId="{5FE9EC5A-737F-48AD-8F52-321B33563728}">
      <dgm:prSet phldrT="[Text]"/>
      <dgm:spPr/>
      <dgm:t>
        <a:bodyPr/>
        <a:lstStyle/>
        <a:p>
          <a:r>
            <a:rPr lang="en-US" dirty="0"/>
            <a:t>It was fun!</a:t>
          </a:r>
        </a:p>
      </dgm:t>
    </dgm:pt>
    <dgm:pt modelId="{8733454B-F717-4813-A7DD-FFE708D113FD}" type="parTrans" cxnId="{F5C2C79C-52DA-4B6B-8293-0B77FBB1BCF8}">
      <dgm:prSet/>
      <dgm:spPr/>
      <dgm:t>
        <a:bodyPr/>
        <a:lstStyle/>
        <a:p>
          <a:endParaRPr lang="en-US"/>
        </a:p>
      </dgm:t>
    </dgm:pt>
    <dgm:pt modelId="{573B7BA1-514C-4F7F-87BC-7D819EAF6231}" type="sibTrans" cxnId="{F5C2C79C-52DA-4B6B-8293-0B77FBB1BCF8}">
      <dgm:prSet/>
      <dgm:spPr/>
      <dgm:t>
        <a:bodyPr/>
        <a:lstStyle/>
        <a:p>
          <a:endParaRPr lang="en-US"/>
        </a:p>
      </dgm:t>
    </dgm:pt>
    <dgm:pt modelId="{B3AB5A0A-D5D3-48F6-A169-934BA205933C}">
      <dgm:prSet phldrT="[Text]" custT="1"/>
      <dgm:spPr/>
      <dgm:t>
        <a:bodyPr/>
        <a:lstStyle/>
        <a:p>
          <a:r>
            <a:rPr lang="en-US" sz="3200" b="1" dirty="0"/>
            <a:t>I felt welcome</a:t>
          </a:r>
        </a:p>
      </dgm:t>
    </dgm:pt>
    <dgm:pt modelId="{86F8EAD7-AB35-4487-A6BB-F890F2D08AD8}" type="parTrans" cxnId="{0E185864-DAEC-4A62-BA5F-1D63FB71D01C}">
      <dgm:prSet/>
      <dgm:spPr/>
      <dgm:t>
        <a:bodyPr/>
        <a:lstStyle/>
        <a:p>
          <a:endParaRPr lang="en-US"/>
        </a:p>
      </dgm:t>
    </dgm:pt>
    <dgm:pt modelId="{DAA569E7-147E-4F8E-998F-6DCA22713A32}" type="sibTrans" cxnId="{0E185864-DAEC-4A62-BA5F-1D63FB71D01C}">
      <dgm:prSet/>
      <dgm:spPr/>
      <dgm:t>
        <a:bodyPr/>
        <a:lstStyle/>
        <a:p>
          <a:endParaRPr lang="en-US"/>
        </a:p>
      </dgm:t>
    </dgm:pt>
    <dgm:pt modelId="{C80CB63D-90FB-41B3-85F1-913E95E78874}" type="pres">
      <dgm:prSet presAssocID="{DD90CDA4-6C34-40BE-963A-69FEA9B5AC30}" presName="Name0" presStyleCnt="0">
        <dgm:presLayoutVars>
          <dgm:chMax val="1"/>
          <dgm:dir/>
          <dgm:animLvl val="ctr"/>
          <dgm:resizeHandles val="exact"/>
        </dgm:presLayoutVars>
      </dgm:prSet>
      <dgm:spPr/>
    </dgm:pt>
    <dgm:pt modelId="{E70023B7-E8E5-4793-9DF5-CA1F1D5AE53B}" type="pres">
      <dgm:prSet presAssocID="{12961089-2EBF-46F3-A00E-B8B28B2A2BD4}" presName="centerShape" presStyleLbl="node0" presStyleIdx="0" presStyleCnt="1"/>
      <dgm:spPr/>
    </dgm:pt>
    <dgm:pt modelId="{90AE53C8-A251-48CA-B100-28367798D409}" type="pres">
      <dgm:prSet presAssocID="{34999448-52F0-4DFC-9C9C-647C73571161}" presName="node" presStyleLbl="node1" presStyleIdx="0" presStyleCnt="4" custScaleX="155106">
        <dgm:presLayoutVars>
          <dgm:bulletEnabled val="1"/>
        </dgm:presLayoutVars>
      </dgm:prSet>
      <dgm:spPr/>
    </dgm:pt>
    <dgm:pt modelId="{427AEE8F-7CEA-4712-B97F-56338A478319}" type="pres">
      <dgm:prSet presAssocID="{34999448-52F0-4DFC-9C9C-647C73571161}" presName="dummy" presStyleCnt="0"/>
      <dgm:spPr/>
    </dgm:pt>
    <dgm:pt modelId="{425AA4C8-C145-4AEA-BCB9-037597502A62}" type="pres">
      <dgm:prSet presAssocID="{28E5F909-6F2A-4074-B3C7-12A4D28A0941}" presName="sibTrans" presStyleLbl="sibTrans2D1" presStyleIdx="0" presStyleCnt="4"/>
      <dgm:spPr/>
    </dgm:pt>
    <dgm:pt modelId="{3002C89C-26CB-46FE-AF04-FC64A68F17B4}" type="pres">
      <dgm:prSet presAssocID="{B54A9E1D-6C3D-46C6-8A5A-2BFF96B0CC74}" presName="node" presStyleLbl="node1" presStyleIdx="1" presStyleCnt="4">
        <dgm:presLayoutVars>
          <dgm:bulletEnabled val="1"/>
        </dgm:presLayoutVars>
      </dgm:prSet>
      <dgm:spPr/>
    </dgm:pt>
    <dgm:pt modelId="{152793A7-FD8E-4721-85F6-B21F15495D7E}" type="pres">
      <dgm:prSet presAssocID="{B54A9E1D-6C3D-46C6-8A5A-2BFF96B0CC74}" presName="dummy" presStyleCnt="0"/>
      <dgm:spPr/>
    </dgm:pt>
    <dgm:pt modelId="{10C64C36-6C44-4105-904A-D345E365F858}" type="pres">
      <dgm:prSet presAssocID="{074F1B46-85CC-4C97-8AB5-46999B417D97}" presName="sibTrans" presStyleLbl="sibTrans2D1" presStyleIdx="1" presStyleCnt="4"/>
      <dgm:spPr/>
    </dgm:pt>
    <dgm:pt modelId="{63499D81-3C23-40EE-98B5-EDAE32A64E29}" type="pres">
      <dgm:prSet presAssocID="{5FE9EC5A-737F-48AD-8F52-321B33563728}" presName="node" presStyleLbl="node1" presStyleIdx="2" presStyleCnt="4">
        <dgm:presLayoutVars>
          <dgm:bulletEnabled val="1"/>
        </dgm:presLayoutVars>
      </dgm:prSet>
      <dgm:spPr/>
    </dgm:pt>
    <dgm:pt modelId="{48C03042-5E44-4BBF-A434-700E0033FD41}" type="pres">
      <dgm:prSet presAssocID="{5FE9EC5A-737F-48AD-8F52-321B33563728}" presName="dummy" presStyleCnt="0"/>
      <dgm:spPr/>
    </dgm:pt>
    <dgm:pt modelId="{3CBAAD21-D403-454F-96DC-0A7CCCCC8952}" type="pres">
      <dgm:prSet presAssocID="{573B7BA1-514C-4F7F-87BC-7D819EAF6231}" presName="sibTrans" presStyleLbl="sibTrans2D1" presStyleIdx="2" presStyleCnt="4"/>
      <dgm:spPr/>
    </dgm:pt>
    <dgm:pt modelId="{2F59FE8A-F0B6-4F4A-9D6B-C8F28095E487}" type="pres">
      <dgm:prSet presAssocID="{B3AB5A0A-D5D3-48F6-A169-934BA205933C}" presName="node" presStyleLbl="node1" presStyleIdx="3" presStyleCnt="4" custAng="0" custScaleX="185913" custScaleY="130024" custRadScaleRad="115412">
        <dgm:presLayoutVars>
          <dgm:bulletEnabled val="1"/>
        </dgm:presLayoutVars>
      </dgm:prSet>
      <dgm:spPr/>
    </dgm:pt>
    <dgm:pt modelId="{542AD890-460D-4DF4-B6F8-7F1E5B0180F6}" type="pres">
      <dgm:prSet presAssocID="{B3AB5A0A-D5D3-48F6-A169-934BA205933C}" presName="dummy" presStyleCnt="0"/>
      <dgm:spPr/>
    </dgm:pt>
    <dgm:pt modelId="{6F3454DC-C1F0-4907-B52F-86FE155A2417}" type="pres">
      <dgm:prSet presAssocID="{DAA569E7-147E-4F8E-998F-6DCA22713A32}" presName="sibTrans" presStyleLbl="sibTrans2D1" presStyleIdx="3" presStyleCnt="4" custLinFactNeighborX="-1580" custLinFactNeighborY="1765"/>
      <dgm:spPr/>
    </dgm:pt>
  </dgm:ptLst>
  <dgm:cxnLst>
    <dgm:cxn modelId="{CDC2720C-F8ED-44B7-8253-9EA91C1547AF}" type="presOf" srcId="{B54A9E1D-6C3D-46C6-8A5A-2BFF96B0CC74}" destId="{3002C89C-26CB-46FE-AF04-FC64A68F17B4}" srcOrd="0" destOrd="0" presId="urn:microsoft.com/office/officeart/2005/8/layout/radial6"/>
    <dgm:cxn modelId="{CDE2AE1A-9751-44A9-B391-BA629656E4CB}" type="presOf" srcId="{B3AB5A0A-D5D3-48F6-A169-934BA205933C}" destId="{2F59FE8A-F0B6-4F4A-9D6B-C8F28095E487}" srcOrd="0" destOrd="0" presId="urn:microsoft.com/office/officeart/2005/8/layout/radial6"/>
    <dgm:cxn modelId="{5A3A7121-A86E-4F19-87F7-BC140D124A63}" type="presOf" srcId="{DD90CDA4-6C34-40BE-963A-69FEA9B5AC30}" destId="{C80CB63D-90FB-41B3-85F1-913E95E78874}" srcOrd="0" destOrd="0" presId="urn:microsoft.com/office/officeart/2005/8/layout/radial6"/>
    <dgm:cxn modelId="{C83EB726-9255-46AB-A817-677AB8C00ADD}" srcId="{12961089-2EBF-46F3-A00E-B8B28B2A2BD4}" destId="{B54A9E1D-6C3D-46C6-8A5A-2BFF96B0CC74}" srcOrd="1" destOrd="0" parTransId="{19017231-C5AA-465C-A50D-F43302C223B6}" sibTransId="{074F1B46-85CC-4C97-8AB5-46999B417D97}"/>
    <dgm:cxn modelId="{D5760F30-5224-4436-927D-7138AD206CA3}" srcId="{DD90CDA4-6C34-40BE-963A-69FEA9B5AC30}" destId="{12961089-2EBF-46F3-A00E-B8B28B2A2BD4}" srcOrd="0" destOrd="0" parTransId="{05D90E26-AA1C-4AF6-B27B-B03BE40B4724}" sibTransId="{AAC56C00-247B-4701-898B-E840A28CC6BE}"/>
    <dgm:cxn modelId="{0E185864-DAEC-4A62-BA5F-1D63FB71D01C}" srcId="{12961089-2EBF-46F3-A00E-B8B28B2A2BD4}" destId="{B3AB5A0A-D5D3-48F6-A169-934BA205933C}" srcOrd="3" destOrd="0" parTransId="{86F8EAD7-AB35-4487-A6BB-F890F2D08AD8}" sibTransId="{DAA569E7-147E-4F8E-998F-6DCA22713A32}"/>
    <dgm:cxn modelId="{6509C968-B731-46EA-ABAC-3EB4F958AF33}" type="presOf" srcId="{5FE9EC5A-737F-48AD-8F52-321B33563728}" destId="{63499D81-3C23-40EE-98B5-EDAE32A64E29}" srcOrd="0" destOrd="0" presId="urn:microsoft.com/office/officeart/2005/8/layout/radial6"/>
    <dgm:cxn modelId="{80610C6B-53A7-4C9A-9C71-4A6DAB90EFE4}" type="presOf" srcId="{573B7BA1-514C-4F7F-87BC-7D819EAF6231}" destId="{3CBAAD21-D403-454F-96DC-0A7CCCCC8952}" srcOrd="0" destOrd="0" presId="urn:microsoft.com/office/officeart/2005/8/layout/radial6"/>
    <dgm:cxn modelId="{8A5F048A-2F9A-44C9-AF49-30E8791FFF06}" srcId="{12961089-2EBF-46F3-A00E-B8B28B2A2BD4}" destId="{34999448-52F0-4DFC-9C9C-647C73571161}" srcOrd="0" destOrd="0" parTransId="{71FAC220-1E34-4210-89C6-4C4D9A0D00CD}" sibTransId="{28E5F909-6F2A-4074-B3C7-12A4D28A0941}"/>
    <dgm:cxn modelId="{8A08C999-D6E7-4306-A212-A2E5739757CF}" type="presOf" srcId="{DAA569E7-147E-4F8E-998F-6DCA22713A32}" destId="{6F3454DC-C1F0-4907-B52F-86FE155A2417}" srcOrd="0" destOrd="0" presId="urn:microsoft.com/office/officeart/2005/8/layout/radial6"/>
    <dgm:cxn modelId="{F5C2C79C-52DA-4B6B-8293-0B77FBB1BCF8}" srcId="{12961089-2EBF-46F3-A00E-B8B28B2A2BD4}" destId="{5FE9EC5A-737F-48AD-8F52-321B33563728}" srcOrd="2" destOrd="0" parTransId="{8733454B-F717-4813-A7DD-FFE708D113FD}" sibTransId="{573B7BA1-514C-4F7F-87BC-7D819EAF6231}"/>
    <dgm:cxn modelId="{67D7EEA6-BD7A-4CE3-BE8B-E67BC04C1BF2}" type="presOf" srcId="{074F1B46-85CC-4C97-8AB5-46999B417D97}" destId="{10C64C36-6C44-4105-904A-D345E365F858}" srcOrd="0" destOrd="0" presId="urn:microsoft.com/office/officeart/2005/8/layout/radial6"/>
    <dgm:cxn modelId="{96F354BC-8444-45B7-8E77-224E00356D0C}" type="presOf" srcId="{12961089-2EBF-46F3-A00E-B8B28B2A2BD4}" destId="{E70023B7-E8E5-4793-9DF5-CA1F1D5AE53B}" srcOrd="0" destOrd="0" presId="urn:microsoft.com/office/officeart/2005/8/layout/radial6"/>
    <dgm:cxn modelId="{3E24AEC1-EE1A-49DB-830D-2006D1C0AD82}" type="presOf" srcId="{34999448-52F0-4DFC-9C9C-647C73571161}" destId="{90AE53C8-A251-48CA-B100-28367798D409}" srcOrd="0" destOrd="0" presId="urn:microsoft.com/office/officeart/2005/8/layout/radial6"/>
    <dgm:cxn modelId="{2054A8CD-522B-492F-8B8D-D19190DFD453}" type="presOf" srcId="{28E5F909-6F2A-4074-B3C7-12A4D28A0941}" destId="{425AA4C8-C145-4AEA-BCB9-037597502A62}" srcOrd="0" destOrd="0" presId="urn:microsoft.com/office/officeart/2005/8/layout/radial6"/>
    <dgm:cxn modelId="{2382D733-7FCF-429A-BA6B-CA87FF6EFCD9}" type="presParOf" srcId="{C80CB63D-90FB-41B3-85F1-913E95E78874}" destId="{E70023B7-E8E5-4793-9DF5-CA1F1D5AE53B}" srcOrd="0" destOrd="0" presId="urn:microsoft.com/office/officeart/2005/8/layout/radial6"/>
    <dgm:cxn modelId="{7842DED1-4802-407A-97CF-7E3BBF6986B7}" type="presParOf" srcId="{C80CB63D-90FB-41B3-85F1-913E95E78874}" destId="{90AE53C8-A251-48CA-B100-28367798D409}" srcOrd="1" destOrd="0" presId="urn:microsoft.com/office/officeart/2005/8/layout/radial6"/>
    <dgm:cxn modelId="{274CC53C-89C6-46AD-A792-6E51CDF50B84}" type="presParOf" srcId="{C80CB63D-90FB-41B3-85F1-913E95E78874}" destId="{427AEE8F-7CEA-4712-B97F-56338A478319}" srcOrd="2" destOrd="0" presId="urn:microsoft.com/office/officeart/2005/8/layout/radial6"/>
    <dgm:cxn modelId="{33757812-2718-4C0F-B5D7-8DE4BC4925F8}" type="presParOf" srcId="{C80CB63D-90FB-41B3-85F1-913E95E78874}" destId="{425AA4C8-C145-4AEA-BCB9-037597502A62}" srcOrd="3" destOrd="0" presId="urn:microsoft.com/office/officeart/2005/8/layout/radial6"/>
    <dgm:cxn modelId="{58569E5A-9C7A-4CB2-BBD0-A24772C36448}" type="presParOf" srcId="{C80CB63D-90FB-41B3-85F1-913E95E78874}" destId="{3002C89C-26CB-46FE-AF04-FC64A68F17B4}" srcOrd="4" destOrd="0" presId="urn:microsoft.com/office/officeart/2005/8/layout/radial6"/>
    <dgm:cxn modelId="{D805A8C6-71A8-4900-9497-5258953475E7}" type="presParOf" srcId="{C80CB63D-90FB-41B3-85F1-913E95E78874}" destId="{152793A7-FD8E-4721-85F6-B21F15495D7E}" srcOrd="5" destOrd="0" presId="urn:microsoft.com/office/officeart/2005/8/layout/radial6"/>
    <dgm:cxn modelId="{C60966A9-2FA8-4845-9D15-9115653118E5}" type="presParOf" srcId="{C80CB63D-90FB-41B3-85F1-913E95E78874}" destId="{10C64C36-6C44-4105-904A-D345E365F858}" srcOrd="6" destOrd="0" presId="urn:microsoft.com/office/officeart/2005/8/layout/radial6"/>
    <dgm:cxn modelId="{6483AB45-F61E-4813-A1DD-B681A400D10F}" type="presParOf" srcId="{C80CB63D-90FB-41B3-85F1-913E95E78874}" destId="{63499D81-3C23-40EE-98B5-EDAE32A64E29}" srcOrd="7" destOrd="0" presId="urn:microsoft.com/office/officeart/2005/8/layout/radial6"/>
    <dgm:cxn modelId="{711C1291-9A1F-410A-8F7B-F3B693A2463C}" type="presParOf" srcId="{C80CB63D-90FB-41B3-85F1-913E95E78874}" destId="{48C03042-5E44-4BBF-A434-700E0033FD41}" srcOrd="8" destOrd="0" presId="urn:microsoft.com/office/officeart/2005/8/layout/radial6"/>
    <dgm:cxn modelId="{B2D1B4E5-D3B9-4EDA-A3AD-6C1E4DCF62BA}" type="presParOf" srcId="{C80CB63D-90FB-41B3-85F1-913E95E78874}" destId="{3CBAAD21-D403-454F-96DC-0A7CCCCC8952}" srcOrd="9" destOrd="0" presId="urn:microsoft.com/office/officeart/2005/8/layout/radial6"/>
    <dgm:cxn modelId="{B157B57B-8238-4290-A5EC-A5288620C96B}" type="presParOf" srcId="{C80CB63D-90FB-41B3-85F1-913E95E78874}" destId="{2F59FE8A-F0B6-4F4A-9D6B-C8F28095E487}" srcOrd="10" destOrd="0" presId="urn:microsoft.com/office/officeart/2005/8/layout/radial6"/>
    <dgm:cxn modelId="{A441C776-69D7-4BCD-AD4D-67925CAC8B97}" type="presParOf" srcId="{C80CB63D-90FB-41B3-85F1-913E95E78874}" destId="{542AD890-460D-4DF4-B6F8-7F1E5B0180F6}" srcOrd="11" destOrd="0" presId="urn:microsoft.com/office/officeart/2005/8/layout/radial6"/>
    <dgm:cxn modelId="{E7402804-94CF-4DAB-AC8B-863D7FD8F02A}" type="presParOf" srcId="{C80CB63D-90FB-41B3-85F1-913E95E78874}" destId="{6F3454DC-C1F0-4907-B52F-86FE155A241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54DC-C1F0-4907-B52F-86FE155A2417}">
      <dsp:nvSpPr>
        <dsp:cNvPr id="0" name=""/>
        <dsp:cNvSpPr/>
      </dsp:nvSpPr>
      <dsp:spPr>
        <a:xfrm>
          <a:off x="1851041" y="703075"/>
          <a:ext cx="4354803" cy="4354803"/>
        </a:xfrm>
        <a:prstGeom prst="blockArc">
          <a:avLst>
            <a:gd name="adj1" fmla="val 10758887"/>
            <a:gd name="adj2" fmla="val 16732195"/>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AAD21-D403-454F-96DC-0A7CCCCC8952}">
      <dsp:nvSpPr>
        <dsp:cNvPr id="0" name=""/>
        <dsp:cNvSpPr/>
      </dsp:nvSpPr>
      <dsp:spPr>
        <a:xfrm>
          <a:off x="1919847" y="677084"/>
          <a:ext cx="4354803" cy="4354803"/>
        </a:xfrm>
        <a:prstGeom prst="blockArc">
          <a:avLst>
            <a:gd name="adj1" fmla="val 4867805"/>
            <a:gd name="adj2" fmla="val 10841113"/>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64C36-6C44-4105-904A-D345E365F858}">
      <dsp:nvSpPr>
        <dsp:cNvPr id="0" name=""/>
        <dsp:cNvSpPr/>
      </dsp:nvSpPr>
      <dsp:spPr>
        <a:xfrm>
          <a:off x="2247791" y="651648"/>
          <a:ext cx="4354803" cy="4354803"/>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AA4C8-C145-4AEA-BCB9-037597502A62}">
      <dsp:nvSpPr>
        <dsp:cNvPr id="0" name=""/>
        <dsp:cNvSpPr/>
      </dsp:nvSpPr>
      <dsp:spPr>
        <a:xfrm>
          <a:off x="2247791" y="651648"/>
          <a:ext cx="4354803" cy="4354803"/>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023B7-E8E5-4793-9DF5-CA1F1D5AE53B}">
      <dsp:nvSpPr>
        <dsp:cNvPr id="0" name=""/>
        <dsp:cNvSpPr/>
      </dsp:nvSpPr>
      <dsp:spPr>
        <a:xfrm>
          <a:off x="3422463" y="1826320"/>
          <a:ext cx="2005460" cy="2005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2</a:t>
          </a:r>
          <a:r>
            <a:rPr lang="en-US" sz="3800" kern="1200" baseline="30000" dirty="0"/>
            <a:t>nd</a:t>
          </a:r>
          <a:r>
            <a:rPr lang="en-US" sz="3800" kern="1200" dirty="0"/>
            <a:t> Home</a:t>
          </a:r>
        </a:p>
      </dsp:txBody>
      <dsp:txXfrm>
        <a:off x="3716156" y="2120013"/>
        <a:ext cx="1418074" cy="1418074"/>
      </dsp:txXfrm>
    </dsp:sp>
    <dsp:sp modelId="{90AE53C8-A251-48CA-B100-28367798D409}">
      <dsp:nvSpPr>
        <dsp:cNvPr id="0" name=""/>
        <dsp:cNvSpPr/>
      </dsp:nvSpPr>
      <dsp:spPr>
        <a:xfrm>
          <a:off x="3336487" y="275"/>
          <a:ext cx="2177412" cy="14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 was Engaged*</a:t>
          </a:r>
          <a:endParaRPr lang="en-US" sz="1200" kern="1200" dirty="0"/>
        </a:p>
      </dsp:txBody>
      <dsp:txXfrm>
        <a:off x="3655362" y="205860"/>
        <a:ext cx="1539662" cy="992652"/>
      </dsp:txXfrm>
    </dsp:sp>
    <dsp:sp modelId="{3002C89C-26CB-46FE-AF04-FC64A68F17B4}">
      <dsp:nvSpPr>
        <dsp:cNvPr id="0" name=""/>
        <dsp:cNvSpPr/>
      </dsp:nvSpPr>
      <dsp:spPr>
        <a:xfrm>
          <a:off x="5850146" y="2127139"/>
          <a:ext cx="1403822" cy="14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 was accepted</a:t>
          </a:r>
        </a:p>
      </dsp:txBody>
      <dsp:txXfrm>
        <a:off x="6055731" y="2332724"/>
        <a:ext cx="992652" cy="992652"/>
      </dsp:txXfrm>
    </dsp:sp>
    <dsp:sp modelId="{63499D81-3C23-40EE-98B5-EDAE32A64E29}">
      <dsp:nvSpPr>
        <dsp:cNvPr id="0" name=""/>
        <dsp:cNvSpPr/>
      </dsp:nvSpPr>
      <dsp:spPr>
        <a:xfrm>
          <a:off x="3723282" y="4254003"/>
          <a:ext cx="1403822" cy="14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It was fun!</a:t>
          </a:r>
        </a:p>
      </dsp:txBody>
      <dsp:txXfrm>
        <a:off x="3928867" y="4459588"/>
        <a:ext cx="992652" cy="992652"/>
      </dsp:txXfrm>
    </dsp:sp>
    <dsp:sp modelId="{2F59FE8A-F0B6-4F4A-9D6B-C8F28095E487}">
      <dsp:nvSpPr>
        <dsp:cNvPr id="0" name=""/>
        <dsp:cNvSpPr/>
      </dsp:nvSpPr>
      <dsp:spPr>
        <a:xfrm>
          <a:off x="665593" y="1916397"/>
          <a:ext cx="2609887" cy="18253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I felt welcome</a:t>
          </a:r>
        </a:p>
      </dsp:txBody>
      <dsp:txXfrm>
        <a:off x="1047802" y="2183707"/>
        <a:ext cx="1845469" cy="129068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9/26/2024</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wrote these slides with a business model in mind.  I come from management with a healthcare background.  Sometimes there is a little more empathy and altruism in this field.  But a key thing to remember is that in our parishes we are working with volunteers and not employees.  They can at any time chose not to continue.  They are also doing it for their own personal reasons and not because they need the job.  </a:t>
            </a:r>
          </a:p>
        </p:txBody>
      </p:sp>
    </p:spTree>
    <p:extLst>
      <p:ext uri="{BB962C8B-B14F-4D97-AF65-F5344CB8AC3E}">
        <p14:creationId xmlns:p14="http://schemas.microsoft.com/office/powerpoint/2010/main" val="311391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thy neighbor, we don’t always love people we work with or volunteer with.  What we need to do is have a respect for the fact that they are putting in that time. </a:t>
            </a:r>
          </a:p>
        </p:txBody>
      </p:sp>
    </p:spTree>
    <p:extLst>
      <p:ext uri="{BB962C8B-B14F-4D97-AF65-F5344CB8AC3E}">
        <p14:creationId xmlns:p14="http://schemas.microsoft.com/office/powerpoint/2010/main" val="370713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this </a:t>
            </a:r>
            <a:r>
              <a:rPr lang="en-US" dirty="0" err="1"/>
              <a:t>phrease</a:t>
            </a:r>
            <a:r>
              <a:rPr lang="en-US" dirty="0"/>
              <a:t> at ST. Thomas a lot.  Some of the people are the </a:t>
            </a:r>
            <a:r>
              <a:rPr lang="en-US" dirty="0" err="1"/>
              <a:t>veni</a:t>
            </a:r>
            <a:r>
              <a:rPr lang="en-US" dirty="0"/>
              <a:t> </a:t>
            </a:r>
            <a:r>
              <a:rPr lang="en-US" dirty="0" err="1"/>
              <a:t>vedi</a:t>
            </a:r>
            <a:r>
              <a:rPr lang="en-US" dirty="0"/>
              <a:t> </a:t>
            </a:r>
            <a:r>
              <a:rPr lang="en-US" dirty="0" err="1"/>
              <a:t>vichi</a:t>
            </a:r>
            <a:r>
              <a:rPr lang="en-US" dirty="0"/>
              <a:t> </a:t>
            </a:r>
            <a:r>
              <a:rPr lang="en-US" dirty="0" err="1"/>
              <a:t>parishoners</a:t>
            </a:r>
            <a:r>
              <a:rPr lang="en-US" dirty="0"/>
              <a:t>. How do we pull them in?  </a:t>
            </a:r>
          </a:p>
        </p:txBody>
      </p:sp>
    </p:spTree>
    <p:extLst>
      <p:ext uri="{BB962C8B-B14F-4D97-AF65-F5344CB8AC3E}">
        <p14:creationId xmlns:p14="http://schemas.microsoft.com/office/powerpoint/2010/main" val="204015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people there is a need for very direct/individual/personal welcoming and inviting them to attend events.  There are some people who if “called out” will shrink withing themselves and not come back.  </a:t>
            </a:r>
          </a:p>
        </p:txBody>
      </p:sp>
    </p:spTree>
    <p:extLst>
      <p:ext uri="{BB962C8B-B14F-4D97-AF65-F5344CB8AC3E}">
        <p14:creationId xmlns:p14="http://schemas.microsoft.com/office/powerpoint/2010/main" val="238885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Welcoming at Mass</a:t>
            </a:r>
          </a:p>
          <a:p>
            <a:r>
              <a:rPr lang="en-US" dirty="0"/>
              <a:t>Ambassadors</a:t>
            </a:r>
          </a:p>
          <a:p>
            <a:r>
              <a:rPr lang="en-US" dirty="0"/>
              <a:t>PC weekend</a:t>
            </a:r>
          </a:p>
          <a:p>
            <a:r>
              <a:rPr lang="en-US" dirty="0"/>
              <a:t>Community Event</a:t>
            </a:r>
          </a:p>
          <a:p>
            <a:r>
              <a:rPr lang="en-US" dirty="0"/>
              <a:t>“free events”</a:t>
            </a:r>
          </a:p>
          <a:p>
            <a:r>
              <a:rPr lang="en-US" dirty="0"/>
              <a:t>Welcoming letters</a:t>
            </a:r>
          </a:p>
        </p:txBody>
      </p:sp>
    </p:spTree>
    <p:extLst>
      <p:ext uri="{BB962C8B-B14F-4D97-AF65-F5344CB8AC3E}">
        <p14:creationId xmlns:p14="http://schemas.microsoft.com/office/powerpoint/2010/main" val="408361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635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41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cgrahmann1@gmail.com" TargetMode="External"/><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p:txBody>
          <a:bodyPr/>
          <a:lstStyle/>
          <a:p>
            <a:r>
              <a:rPr lang="en-US" cap="none" dirty="0"/>
              <a:t>Engagement that leads to Stewardship</a:t>
            </a: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1524000" y="5388077"/>
            <a:ext cx="9144000" cy="1130709"/>
          </a:xfrm>
        </p:spPr>
        <p:txBody>
          <a:bodyPr/>
          <a:lstStyle/>
          <a:p>
            <a:r>
              <a:rPr lang="en-US" dirty="0"/>
              <a:t>C</a:t>
            </a:r>
            <a:r>
              <a:rPr lang="en-US" cap="none" dirty="0"/>
              <a:t>huck Grahmann, St Thomas More Parishioner, CFU Board member, Proud Papa</a:t>
            </a:r>
          </a:p>
          <a:p>
            <a:r>
              <a:rPr lang="en-US" cap="none" dirty="0"/>
              <a:t>Elizabeth Kirts, St. Thomas More Parish Council President</a:t>
            </a:r>
          </a:p>
          <a:p>
            <a:endParaRPr lang="en-US" dirty="0"/>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1047294" y="2539638"/>
            <a:ext cx="3640116" cy="2670048"/>
          </a:xfrm>
        </p:spPr>
        <p:txBody>
          <a:bodyPr/>
          <a:lstStyle/>
          <a:p>
            <a:r>
              <a:rPr lang="en-US" sz="4000" b="1" cap="none" dirty="0"/>
              <a:t>Tactic #3</a:t>
            </a:r>
            <a:br>
              <a:rPr lang="en-US" sz="4000" b="1" cap="none" dirty="0"/>
            </a:br>
            <a:br>
              <a:rPr lang="en-US" sz="4000" b="1" cap="none" dirty="0"/>
            </a:br>
            <a:r>
              <a:rPr lang="en-US" sz="4000" b="1" cap="none" dirty="0"/>
              <a:t>FREE events that build our sense of community - ‘All are Welcome’</a:t>
            </a:r>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stewardship</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10</a:t>
            </a:fld>
            <a:endParaRPr lang="en-US" dirty="0"/>
          </a:p>
        </p:txBody>
      </p:sp>
      <p:sp>
        <p:nvSpPr>
          <p:cNvPr id="5" name="TextBox 4">
            <a:extLst>
              <a:ext uri="{FF2B5EF4-FFF2-40B4-BE49-F238E27FC236}">
                <a16:creationId xmlns:a16="http://schemas.microsoft.com/office/drawing/2014/main" id="{F22DB4D9-0680-DBD7-F4A5-2DDFC7C1654E}"/>
              </a:ext>
            </a:extLst>
          </p:cNvPr>
          <p:cNvSpPr txBox="1"/>
          <p:nvPr/>
        </p:nvSpPr>
        <p:spPr>
          <a:xfrm>
            <a:off x="6085310" y="290254"/>
            <a:ext cx="5183562" cy="5632311"/>
          </a:xfrm>
          <a:prstGeom prst="rect">
            <a:avLst/>
          </a:prstGeom>
          <a:solidFill>
            <a:schemeClr val="bg1"/>
          </a:solidFill>
        </p:spPr>
        <p:txBody>
          <a:bodyPr wrap="square" rtlCol="0">
            <a:spAutoFit/>
          </a:bodyPr>
          <a:lstStyle/>
          <a:p>
            <a:r>
              <a:rPr lang="en-US" sz="2400" b="1" i="1" dirty="0"/>
              <a:t>In started with:</a:t>
            </a:r>
          </a:p>
          <a:p>
            <a:r>
              <a:rPr lang="en-US" sz="2400" b="1" dirty="0"/>
              <a:t>Knights free breakfast after mass… </a:t>
            </a:r>
            <a:r>
              <a:rPr lang="en-US" sz="2400" b="1" u="sng" dirty="0"/>
              <a:t>Everyone</a:t>
            </a:r>
            <a:r>
              <a:rPr lang="en-US" sz="2400" b="1" dirty="0"/>
              <a:t> came over and donations paid for the whole cost!</a:t>
            </a:r>
          </a:p>
          <a:p>
            <a:endParaRPr lang="en-US" sz="2400" b="1" dirty="0"/>
          </a:p>
          <a:p>
            <a:r>
              <a:rPr lang="en-US" sz="2400" b="1" i="1" dirty="0"/>
              <a:t>Post:</a:t>
            </a:r>
          </a:p>
          <a:p>
            <a:r>
              <a:rPr lang="en-US" sz="2400" b="1" dirty="0"/>
              <a:t>Annual Feast of St Thomas More</a:t>
            </a:r>
          </a:p>
          <a:p>
            <a:endParaRPr lang="en-US" sz="2400" b="1" dirty="0"/>
          </a:p>
          <a:p>
            <a:r>
              <a:rPr lang="en-US" sz="2400" b="1" dirty="0"/>
              <a:t>Annual Free Spaghetti Dinner / Cinco de Mayo</a:t>
            </a:r>
          </a:p>
          <a:p>
            <a:endParaRPr lang="en-US" sz="2400" b="1" dirty="0"/>
          </a:p>
          <a:p>
            <a:r>
              <a:rPr lang="en-US" sz="2400" b="1" dirty="0"/>
              <a:t>Integration of ‘Welcoming Ambassadors’</a:t>
            </a:r>
          </a:p>
          <a:p>
            <a:endParaRPr lang="en-US" sz="2400" b="1" dirty="0"/>
          </a:p>
          <a:p>
            <a:r>
              <a:rPr lang="en-US" sz="2400" b="1" dirty="0"/>
              <a:t>Examples: spaghetti dinner, new parishioner at Thanksgiving, widower </a:t>
            </a:r>
          </a:p>
        </p:txBody>
      </p:sp>
    </p:spTree>
    <p:extLst>
      <p:ext uri="{BB962C8B-B14F-4D97-AF65-F5344CB8AC3E}">
        <p14:creationId xmlns:p14="http://schemas.microsoft.com/office/powerpoint/2010/main" val="66365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923000" y="1190225"/>
            <a:ext cx="4314825" cy="2670048"/>
          </a:xfrm>
        </p:spPr>
        <p:txBody>
          <a:bodyPr/>
          <a:lstStyle/>
          <a:p>
            <a:r>
              <a:rPr lang="en-US" sz="4000" b="1" cap="none" dirty="0"/>
              <a:t>Tactic #4</a:t>
            </a:r>
            <a:br>
              <a:rPr lang="en-US" sz="4000" b="1" cap="none" dirty="0"/>
            </a:br>
            <a:br>
              <a:rPr lang="en-US" sz="4000" b="1" cap="none" dirty="0"/>
            </a:br>
            <a:r>
              <a:rPr lang="en-US" sz="4000" b="1" cap="none" dirty="0"/>
              <a:t>Little things add up…</a:t>
            </a:r>
            <a:br>
              <a:rPr lang="en-US" sz="4000" b="1" cap="none" dirty="0"/>
            </a:br>
            <a:endParaRPr lang="en-US" sz="4000" b="1" cap="none" dirty="0"/>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stewardship</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11</a:t>
            </a:fld>
            <a:endParaRPr lang="en-US" dirty="0"/>
          </a:p>
        </p:txBody>
      </p:sp>
      <p:sp>
        <p:nvSpPr>
          <p:cNvPr id="5" name="TextBox 4">
            <a:extLst>
              <a:ext uri="{FF2B5EF4-FFF2-40B4-BE49-F238E27FC236}">
                <a16:creationId xmlns:a16="http://schemas.microsoft.com/office/drawing/2014/main" id="{6CD38A10-30A2-541A-1943-8EDFC90A224F}"/>
              </a:ext>
            </a:extLst>
          </p:cNvPr>
          <p:cNvSpPr txBox="1"/>
          <p:nvPr/>
        </p:nvSpPr>
        <p:spPr>
          <a:xfrm>
            <a:off x="5220070" y="373626"/>
            <a:ext cx="6146019" cy="6184490"/>
          </a:xfrm>
          <a:prstGeom prst="rect">
            <a:avLst/>
          </a:prstGeom>
          <a:solidFill>
            <a:schemeClr val="bg1"/>
          </a:solidFill>
        </p:spPr>
        <p:txBody>
          <a:bodyPr wrap="square" rtlCol="0">
            <a:spAutoFit/>
          </a:bodyPr>
          <a:lstStyle/>
          <a:p>
            <a:r>
              <a:rPr lang="en-US" sz="2400" b="1" dirty="0"/>
              <a:t>Our priest asking everyone to turn and greet the person next to them and ask their name…</a:t>
            </a:r>
          </a:p>
          <a:p>
            <a:endParaRPr lang="en-US" sz="2400" b="1" dirty="0"/>
          </a:p>
          <a:p>
            <a:r>
              <a:rPr lang="en-US" sz="2400" b="1" dirty="0"/>
              <a:t>The Parish Council leading an annual ministry fair to grow engagement</a:t>
            </a:r>
          </a:p>
          <a:p>
            <a:endParaRPr lang="en-US" sz="2400" b="1" i="1" dirty="0"/>
          </a:p>
          <a:p>
            <a:r>
              <a:rPr lang="en-US" sz="2400" b="1" dirty="0"/>
              <a:t>Welcoming packet sent to all new parishioners</a:t>
            </a:r>
          </a:p>
          <a:p>
            <a:endParaRPr lang="en-US" sz="2400" b="1" dirty="0"/>
          </a:p>
          <a:p>
            <a:r>
              <a:rPr lang="en-US" sz="2400" b="1" dirty="0"/>
              <a:t>Monthly Donut Sunday hosted by Ladies, Parish Council, ‘New’ Knights, Respect for Life</a:t>
            </a:r>
          </a:p>
          <a:p>
            <a:endParaRPr lang="en-US" sz="2400" b="1" dirty="0"/>
          </a:p>
          <a:p>
            <a:r>
              <a:rPr lang="en-US" sz="2400" b="1" dirty="0"/>
              <a:t>Ladies Example:  Nancy Hardy and Annette Pressley</a:t>
            </a:r>
          </a:p>
        </p:txBody>
      </p:sp>
    </p:spTree>
    <p:extLst>
      <p:ext uri="{BB962C8B-B14F-4D97-AF65-F5344CB8AC3E}">
        <p14:creationId xmlns:p14="http://schemas.microsoft.com/office/powerpoint/2010/main" val="144335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1702245" y="2438401"/>
            <a:ext cx="4101750" cy="2670048"/>
          </a:xfrm>
        </p:spPr>
        <p:txBody>
          <a:bodyPr/>
          <a:lstStyle/>
          <a:p>
            <a:r>
              <a:rPr lang="en-US" sz="4000" b="1" cap="none" dirty="0"/>
              <a:t>Tactic #5</a:t>
            </a:r>
            <a:br>
              <a:rPr lang="en-US" sz="4000" b="1" cap="none" dirty="0"/>
            </a:br>
            <a:br>
              <a:rPr lang="en-US" sz="4000" b="1" cap="none" dirty="0"/>
            </a:br>
            <a:r>
              <a:rPr lang="en-US" sz="4000" b="1" cap="none" dirty="0"/>
              <a:t>Support each volunteer, follow your passions, and have fun!</a:t>
            </a:r>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stewardship</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12</a:t>
            </a:fld>
            <a:endParaRPr lang="en-US" dirty="0"/>
          </a:p>
        </p:txBody>
      </p:sp>
      <p:pic>
        <p:nvPicPr>
          <p:cNvPr id="6" name="Picture 5" descr="Senior couple having tea | Royalty free photo - 885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415" y="2930014"/>
            <a:ext cx="5295718" cy="3534892"/>
          </a:xfrm>
          <a:prstGeom prst="rect">
            <a:avLst/>
          </a:prstGeom>
        </p:spPr>
      </p:pic>
    </p:spTree>
    <p:extLst>
      <p:ext uri="{BB962C8B-B14F-4D97-AF65-F5344CB8AC3E}">
        <p14:creationId xmlns:p14="http://schemas.microsoft.com/office/powerpoint/2010/main" val="234940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168A-9F8B-AE64-6A3B-DD036396CD45}"/>
              </a:ext>
            </a:extLst>
          </p:cNvPr>
          <p:cNvSpPr>
            <a:spLocks noGrp="1"/>
          </p:cNvSpPr>
          <p:nvPr>
            <p:ph type="title"/>
          </p:nvPr>
        </p:nvSpPr>
        <p:spPr>
          <a:xfrm>
            <a:off x="1097280" y="289994"/>
            <a:ext cx="10021824" cy="539496"/>
          </a:xfrm>
        </p:spPr>
        <p:txBody>
          <a:bodyPr/>
          <a:lstStyle/>
          <a:p>
            <a:r>
              <a:rPr lang="en-US" dirty="0">
                <a:cs typeface="Calibri Light"/>
              </a:rPr>
              <a:t>Meet our team</a:t>
            </a:r>
            <a:endParaRPr lang="en-US" dirty="0"/>
          </a:p>
        </p:txBody>
      </p:sp>
      <p:sp>
        <p:nvSpPr>
          <p:cNvPr id="4" name="Footer Placeholder 3">
            <a:extLst>
              <a:ext uri="{FF2B5EF4-FFF2-40B4-BE49-F238E27FC236}">
                <a16:creationId xmlns:a16="http://schemas.microsoft.com/office/drawing/2014/main" id="{8A39D430-6FFC-66C6-AF3D-05E76D9D4BB4}"/>
              </a:ext>
            </a:extLst>
          </p:cNvPr>
          <p:cNvSpPr>
            <a:spLocks noGrp="1"/>
          </p:cNvSpPr>
          <p:nvPr>
            <p:ph type="ftr" sz="quarter" idx="11"/>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F08CF61D-4147-236F-218C-CE2A064E6BD9}"/>
              </a:ext>
            </a:extLst>
          </p:cNvPr>
          <p:cNvSpPr>
            <a:spLocks noGrp="1"/>
          </p:cNvSpPr>
          <p:nvPr>
            <p:ph type="sldNum" sz="quarter" idx="10"/>
          </p:nvPr>
        </p:nvSpPr>
        <p:spPr/>
        <p:txBody>
          <a:bodyPr/>
          <a:lstStyle/>
          <a:p>
            <a:fld id="{75DF2D63-3FF5-D547-96B9-BE9CCD1ABA58}" type="slidenum">
              <a:rPr lang="en-US" smtClean="0"/>
              <a:pPr/>
              <a:t>13</a:t>
            </a:fld>
            <a:endParaRPr lang="en-US" dirty="0"/>
          </a:p>
        </p:txBody>
      </p:sp>
      <p:sp>
        <p:nvSpPr>
          <p:cNvPr id="9" name="Text Placeholder 8">
            <a:extLst>
              <a:ext uri="{FF2B5EF4-FFF2-40B4-BE49-F238E27FC236}">
                <a16:creationId xmlns:a16="http://schemas.microsoft.com/office/drawing/2014/main" id="{4555555B-2DC1-8FAB-836A-FF067294BAB7}"/>
              </a:ext>
            </a:extLst>
          </p:cNvPr>
          <p:cNvSpPr>
            <a:spLocks noGrp="1"/>
          </p:cNvSpPr>
          <p:nvPr>
            <p:ph type="body" sz="quarter" idx="16"/>
          </p:nvPr>
        </p:nvSpPr>
        <p:spPr>
          <a:xfrm>
            <a:off x="1298448" y="2843662"/>
            <a:ext cx="1828800" cy="539496"/>
          </a:xfrm>
        </p:spPr>
        <p:txBody>
          <a:bodyPr/>
          <a:lstStyle/>
          <a:p>
            <a:r>
              <a:rPr lang="en-US" sz="1400" dirty="0"/>
              <a:t>Father John Evans</a:t>
            </a:r>
          </a:p>
        </p:txBody>
      </p:sp>
      <p:sp>
        <p:nvSpPr>
          <p:cNvPr id="10" name="Text Placeholder 9">
            <a:extLst>
              <a:ext uri="{FF2B5EF4-FFF2-40B4-BE49-F238E27FC236}">
                <a16:creationId xmlns:a16="http://schemas.microsoft.com/office/drawing/2014/main" id="{9231214F-3674-6AA5-28C4-945128C75152}"/>
              </a:ext>
            </a:extLst>
          </p:cNvPr>
          <p:cNvSpPr>
            <a:spLocks noGrp="1"/>
          </p:cNvSpPr>
          <p:nvPr>
            <p:ph type="body" sz="quarter" idx="17"/>
          </p:nvPr>
        </p:nvSpPr>
        <p:spPr>
          <a:xfrm>
            <a:off x="1298448" y="3465454"/>
            <a:ext cx="1828800" cy="347472"/>
          </a:xfrm>
        </p:spPr>
        <p:txBody>
          <a:bodyPr/>
          <a:lstStyle/>
          <a:p>
            <a:r>
              <a:rPr lang="en-US" cap="none" dirty="0">
                <a:effectLst/>
              </a:rPr>
              <a:t>Pastor</a:t>
            </a:r>
            <a:endParaRPr lang="en-US" cap="none" dirty="0"/>
          </a:p>
        </p:txBody>
      </p:sp>
      <p:sp>
        <p:nvSpPr>
          <p:cNvPr id="11" name="Text Placeholder 10">
            <a:extLst>
              <a:ext uri="{FF2B5EF4-FFF2-40B4-BE49-F238E27FC236}">
                <a16:creationId xmlns:a16="http://schemas.microsoft.com/office/drawing/2014/main" id="{94001C92-5199-4EEF-9AD8-8F9EEF76C6F4}"/>
              </a:ext>
            </a:extLst>
          </p:cNvPr>
          <p:cNvSpPr>
            <a:spLocks noGrp="1"/>
          </p:cNvSpPr>
          <p:nvPr>
            <p:ph type="body" sz="quarter" idx="18"/>
          </p:nvPr>
        </p:nvSpPr>
        <p:spPr>
          <a:xfrm>
            <a:off x="3886200" y="2843662"/>
            <a:ext cx="1828800" cy="539496"/>
          </a:xfrm>
        </p:spPr>
        <p:txBody>
          <a:bodyPr/>
          <a:lstStyle/>
          <a:p>
            <a:r>
              <a:rPr lang="en-US" dirty="0"/>
              <a:t>Liz</a:t>
            </a:r>
            <a:br>
              <a:rPr lang="en-US" sz="1400" dirty="0">
                <a:effectLst/>
              </a:rPr>
            </a:br>
            <a:r>
              <a:rPr lang="en-US" dirty="0" err="1"/>
              <a:t>Kirts</a:t>
            </a:r>
            <a:endParaRPr lang="en-US" sz="1400" dirty="0"/>
          </a:p>
        </p:txBody>
      </p:sp>
      <p:sp>
        <p:nvSpPr>
          <p:cNvPr id="12" name="Text Placeholder 11">
            <a:extLst>
              <a:ext uri="{FF2B5EF4-FFF2-40B4-BE49-F238E27FC236}">
                <a16:creationId xmlns:a16="http://schemas.microsoft.com/office/drawing/2014/main" id="{9FB3C79A-5A2E-1974-C643-A59B78E2E7CF}"/>
              </a:ext>
            </a:extLst>
          </p:cNvPr>
          <p:cNvSpPr>
            <a:spLocks noGrp="1"/>
          </p:cNvSpPr>
          <p:nvPr>
            <p:ph type="body" sz="quarter" idx="19"/>
          </p:nvPr>
        </p:nvSpPr>
        <p:spPr>
          <a:xfrm>
            <a:off x="3886200" y="3465454"/>
            <a:ext cx="1828800" cy="347472"/>
          </a:xfrm>
        </p:spPr>
        <p:txBody>
          <a:bodyPr/>
          <a:lstStyle/>
          <a:p>
            <a:r>
              <a:rPr lang="en-US" dirty="0"/>
              <a:t>President Parish Council</a:t>
            </a:r>
            <a:endParaRPr lang="en-US" cap="none" dirty="0"/>
          </a:p>
          <a:p>
            <a:endParaRPr lang="en-US" dirty="0"/>
          </a:p>
        </p:txBody>
      </p:sp>
      <p:sp>
        <p:nvSpPr>
          <p:cNvPr id="13" name="Text Placeholder 12">
            <a:extLst>
              <a:ext uri="{FF2B5EF4-FFF2-40B4-BE49-F238E27FC236}">
                <a16:creationId xmlns:a16="http://schemas.microsoft.com/office/drawing/2014/main" id="{5B78A878-C090-192A-ABA1-84C905B5183C}"/>
              </a:ext>
            </a:extLst>
          </p:cNvPr>
          <p:cNvSpPr>
            <a:spLocks noGrp="1"/>
          </p:cNvSpPr>
          <p:nvPr>
            <p:ph type="body" sz="quarter" idx="20"/>
          </p:nvPr>
        </p:nvSpPr>
        <p:spPr>
          <a:xfrm>
            <a:off x="6473952" y="2843662"/>
            <a:ext cx="1828800" cy="539496"/>
          </a:xfrm>
        </p:spPr>
        <p:txBody>
          <a:bodyPr/>
          <a:lstStyle/>
          <a:p>
            <a:r>
              <a:rPr lang="en-US" dirty="0"/>
              <a:t>Chris</a:t>
            </a:r>
            <a:br>
              <a:rPr lang="en-US" sz="1400" dirty="0">
                <a:effectLst/>
              </a:rPr>
            </a:br>
            <a:r>
              <a:rPr lang="en-US" dirty="0"/>
              <a:t>Lentz</a:t>
            </a:r>
            <a:endParaRPr lang="en-US" sz="1400" dirty="0"/>
          </a:p>
        </p:txBody>
      </p:sp>
      <p:sp>
        <p:nvSpPr>
          <p:cNvPr id="14" name="Text Placeholder 13">
            <a:extLst>
              <a:ext uri="{FF2B5EF4-FFF2-40B4-BE49-F238E27FC236}">
                <a16:creationId xmlns:a16="http://schemas.microsoft.com/office/drawing/2014/main" id="{45A07B14-2360-0003-C403-44C18346197A}"/>
              </a:ext>
            </a:extLst>
          </p:cNvPr>
          <p:cNvSpPr>
            <a:spLocks noGrp="1"/>
          </p:cNvSpPr>
          <p:nvPr>
            <p:ph type="body" sz="quarter" idx="21"/>
          </p:nvPr>
        </p:nvSpPr>
        <p:spPr>
          <a:xfrm>
            <a:off x="6473952" y="3465454"/>
            <a:ext cx="1828800" cy="347472"/>
          </a:xfrm>
        </p:spPr>
        <p:txBody>
          <a:bodyPr/>
          <a:lstStyle/>
          <a:p>
            <a:r>
              <a:rPr lang="en-US" dirty="0"/>
              <a:t>Grand Knight, </a:t>
            </a:r>
            <a:r>
              <a:rPr lang="en-US" dirty="0" err="1"/>
              <a:t>KofC</a:t>
            </a:r>
            <a:r>
              <a:rPr lang="en-US" dirty="0"/>
              <a:t> 11479</a:t>
            </a:r>
            <a:endParaRPr lang="en-US" cap="none" dirty="0"/>
          </a:p>
          <a:p>
            <a:endParaRPr lang="en-US" dirty="0"/>
          </a:p>
        </p:txBody>
      </p:sp>
      <p:sp>
        <p:nvSpPr>
          <p:cNvPr id="15" name="Text Placeholder 14">
            <a:extLst>
              <a:ext uri="{FF2B5EF4-FFF2-40B4-BE49-F238E27FC236}">
                <a16:creationId xmlns:a16="http://schemas.microsoft.com/office/drawing/2014/main" id="{5DEDE163-143D-DC6B-34E9-732EFB294CA9}"/>
              </a:ext>
            </a:extLst>
          </p:cNvPr>
          <p:cNvSpPr>
            <a:spLocks noGrp="1"/>
          </p:cNvSpPr>
          <p:nvPr>
            <p:ph type="body" sz="quarter" idx="22"/>
          </p:nvPr>
        </p:nvSpPr>
        <p:spPr>
          <a:xfrm>
            <a:off x="9070848" y="2843662"/>
            <a:ext cx="1828800" cy="539496"/>
          </a:xfrm>
        </p:spPr>
        <p:txBody>
          <a:bodyPr/>
          <a:lstStyle/>
          <a:p>
            <a:r>
              <a:rPr lang="en-US" dirty="0"/>
              <a:t>Missy</a:t>
            </a:r>
          </a:p>
          <a:p>
            <a:r>
              <a:rPr lang="en-US" sz="1400" dirty="0"/>
              <a:t>Cor</a:t>
            </a:r>
            <a:r>
              <a:rPr lang="en-US" dirty="0"/>
              <a:t>coran</a:t>
            </a:r>
            <a:endParaRPr lang="en-US" sz="1400" dirty="0"/>
          </a:p>
        </p:txBody>
      </p:sp>
      <p:sp>
        <p:nvSpPr>
          <p:cNvPr id="16" name="Text Placeholder 15">
            <a:extLst>
              <a:ext uri="{FF2B5EF4-FFF2-40B4-BE49-F238E27FC236}">
                <a16:creationId xmlns:a16="http://schemas.microsoft.com/office/drawing/2014/main" id="{6659681C-2F2D-40E6-CAFD-944B9E631EA2}"/>
              </a:ext>
            </a:extLst>
          </p:cNvPr>
          <p:cNvSpPr>
            <a:spLocks noGrp="1"/>
          </p:cNvSpPr>
          <p:nvPr>
            <p:ph type="body" sz="quarter" idx="23"/>
          </p:nvPr>
        </p:nvSpPr>
        <p:spPr>
          <a:xfrm>
            <a:off x="9070848" y="3465454"/>
            <a:ext cx="1828800" cy="347472"/>
          </a:xfrm>
        </p:spPr>
        <p:txBody>
          <a:bodyPr/>
          <a:lstStyle/>
          <a:p>
            <a:r>
              <a:rPr lang="en-US" dirty="0"/>
              <a:t>President, Ladies</a:t>
            </a:r>
            <a:endParaRPr lang="en-US" cap="none" dirty="0"/>
          </a:p>
          <a:p>
            <a:endParaRPr lang="en-US" dirty="0"/>
          </a:p>
        </p:txBody>
      </p:sp>
      <p:sp>
        <p:nvSpPr>
          <p:cNvPr id="6" name="Text Placeholder 10">
            <a:extLst>
              <a:ext uri="{FF2B5EF4-FFF2-40B4-BE49-F238E27FC236}">
                <a16:creationId xmlns:a16="http://schemas.microsoft.com/office/drawing/2014/main" id="{6FDDAA02-54D5-9E59-F779-5162D7A463A3}"/>
              </a:ext>
            </a:extLst>
          </p:cNvPr>
          <p:cNvSpPr txBox="1">
            <a:spLocks/>
          </p:cNvSpPr>
          <p:nvPr/>
        </p:nvSpPr>
        <p:spPr>
          <a:xfrm>
            <a:off x="3896552" y="5810300"/>
            <a:ext cx="1828800" cy="539496"/>
          </a:xfrm>
          <a:prstGeom prst="rect">
            <a:avLst/>
          </a:prstGeom>
        </p:spPr>
        <p:txBody>
          <a:bodyPr vert="horz" lIns="0" tIns="0" rIns="0" bIns="0" rtlCol="0" anchor="b">
            <a:noAutofit/>
          </a:bodyPr>
          <a:lstStyle>
            <a:lvl1pPr marL="0" indent="0" algn="ctr" defTabSz="914400" rtl="0" eaLnBrk="1" latinLnBrk="0" hangingPunct="1">
              <a:lnSpc>
                <a:spcPct val="100000"/>
              </a:lnSpc>
              <a:spcBef>
                <a:spcPts val="0"/>
              </a:spcBef>
              <a:buFont typeface="Arial" panose="020B0604020202020204" pitchFamily="34" charset="0"/>
              <a:buNone/>
              <a:defRPr sz="1400" b="0" i="0" kern="1200" cap="all" spc="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Nora</a:t>
            </a:r>
          </a:p>
          <a:p>
            <a:r>
              <a:rPr lang="en-US" dirty="0"/>
              <a:t>Kennedy</a:t>
            </a:r>
          </a:p>
        </p:txBody>
      </p:sp>
      <p:sp>
        <p:nvSpPr>
          <p:cNvPr id="7" name="Text Placeholder 11">
            <a:extLst>
              <a:ext uri="{FF2B5EF4-FFF2-40B4-BE49-F238E27FC236}">
                <a16:creationId xmlns:a16="http://schemas.microsoft.com/office/drawing/2014/main" id="{BEAC834D-5055-D4B6-F462-23E37C4F08EA}"/>
              </a:ext>
            </a:extLst>
          </p:cNvPr>
          <p:cNvSpPr txBox="1">
            <a:spLocks/>
          </p:cNvSpPr>
          <p:nvPr/>
        </p:nvSpPr>
        <p:spPr>
          <a:xfrm>
            <a:off x="3896552" y="6432092"/>
            <a:ext cx="1828800" cy="347472"/>
          </a:xfrm>
          <a:prstGeom prst="rect">
            <a:avLst/>
          </a:prstGeom>
        </p:spPr>
        <p:txBody>
          <a:bodyPr vert="horz" lIns="0" tIns="0" rIns="0" bIns="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Front Office</a:t>
            </a:r>
          </a:p>
          <a:p>
            <a:endParaRPr lang="en-US" dirty="0"/>
          </a:p>
        </p:txBody>
      </p:sp>
      <p:sp>
        <p:nvSpPr>
          <p:cNvPr id="21" name="Text Placeholder 12">
            <a:extLst>
              <a:ext uri="{FF2B5EF4-FFF2-40B4-BE49-F238E27FC236}">
                <a16:creationId xmlns:a16="http://schemas.microsoft.com/office/drawing/2014/main" id="{C1393CCE-D85A-31E6-CDCA-BD38B4304932}"/>
              </a:ext>
            </a:extLst>
          </p:cNvPr>
          <p:cNvSpPr txBox="1">
            <a:spLocks/>
          </p:cNvSpPr>
          <p:nvPr/>
        </p:nvSpPr>
        <p:spPr>
          <a:xfrm>
            <a:off x="6484304" y="5810300"/>
            <a:ext cx="1828800" cy="539496"/>
          </a:xfrm>
          <a:prstGeom prst="rect">
            <a:avLst/>
          </a:prstGeom>
        </p:spPr>
        <p:txBody>
          <a:bodyPr vert="horz" lIns="0" tIns="0" rIns="0" bIns="0" rtlCol="0" anchor="b">
            <a:noAutofit/>
          </a:bodyPr>
          <a:lstStyle>
            <a:lvl1pPr marL="0" indent="0" algn="ctr" defTabSz="914400" rtl="0" eaLnBrk="1" latinLnBrk="0" hangingPunct="1">
              <a:lnSpc>
                <a:spcPct val="100000"/>
              </a:lnSpc>
              <a:spcBef>
                <a:spcPts val="0"/>
              </a:spcBef>
              <a:buFont typeface="Arial" panose="020B0604020202020204" pitchFamily="34" charset="0"/>
              <a:buNone/>
              <a:defRPr sz="1400" b="0" i="0" kern="1200" cap="all" spc="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Tami</a:t>
            </a:r>
          </a:p>
          <a:p>
            <a:r>
              <a:rPr lang="en-US" dirty="0"/>
              <a:t>Bernstein</a:t>
            </a:r>
          </a:p>
        </p:txBody>
      </p:sp>
      <p:sp>
        <p:nvSpPr>
          <p:cNvPr id="22" name="Text Placeholder 13">
            <a:extLst>
              <a:ext uri="{FF2B5EF4-FFF2-40B4-BE49-F238E27FC236}">
                <a16:creationId xmlns:a16="http://schemas.microsoft.com/office/drawing/2014/main" id="{0E18E80E-13AE-A830-C11F-B2A1B68F7277}"/>
              </a:ext>
            </a:extLst>
          </p:cNvPr>
          <p:cNvSpPr txBox="1">
            <a:spLocks/>
          </p:cNvSpPr>
          <p:nvPr/>
        </p:nvSpPr>
        <p:spPr>
          <a:xfrm>
            <a:off x="6374167" y="6432092"/>
            <a:ext cx="2308193" cy="347472"/>
          </a:xfrm>
          <a:prstGeom prst="rect">
            <a:avLst/>
          </a:prstGeom>
        </p:spPr>
        <p:txBody>
          <a:bodyPr vert="horz" lIns="0" tIns="0" rIns="0" bIns="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Director of Religious Education</a:t>
            </a:r>
          </a:p>
          <a:p>
            <a:endParaRPr lang="en-US" dirty="0"/>
          </a:p>
        </p:txBody>
      </p:sp>
      <p:pic>
        <p:nvPicPr>
          <p:cNvPr id="1026" name="Picture 2">
            <a:extLst>
              <a:ext uri="{FF2B5EF4-FFF2-40B4-BE49-F238E27FC236}">
                <a16:creationId xmlns:a16="http://schemas.microsoft.com/office/drawing/2014/main" id="{00FA6BAF-0D84-1597-C70C-D87BF105A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32" y="999790"/>
            <a:ext cx="1488281" cy="1785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2F0F7B-2051-2A66-E5B7-89C79B467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827" y="3984002"/>
            <a:ext cx="1492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0ED16D9-FBCF-FF04-7CCB-8E4ECDABE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579" y="3967204"/>
            <a:ext cx="1492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A97FE08-5783-5571-A4E0-9DB57E29E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714" y="978359"/>
            <a:ext cx="152447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ris Lentz - Merit Medical Systems, Inc. | LinkedIn">
            <a:extLst>
              <a:ext uri="{FF2B5EF4-FFF2-40B4-BE49-F238E27FC236}">
                <a16:creationId xmlns:a16="http://schemas.microsoft.com/office/drawing/2014/main" id="{0249AA0F-A919-F280-3B66-90EBCDC5BBF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30000" contrast="-1000"/>
                    </a14:imgEffect>
                  </a14:imgLayer>
                </a14:imgProps>
              </a:ext>
              <a:ext uri="{28A0092B-C50C-407E-A947-70E740481C1C}">
                <a14:useLocalDpi xmlns:a14="http://schemas.microsoft.com/office/drawing/2010/main" val="0"/>
              </a:ext>
            </a:extLst>
          </a:blip>
          <a:srcRect l="7801" r="7878"/>
          <a:stretch/>
        </p:blipFill>
        <p:spPr bwMode="auto">
          <a:xfrm>
            <a:off x="6618812" y="995434"/>
            <a:ext cx="1526017" cy="1809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59A87C-0699-AD99-7582-7D5CC35BDDC6}"/>
              </a:ext>
            </a:extLst>
          </p:cNvPr>
          <p:cNvPicPr>
            <a:picLocks noChangeAspect="1"/>
          </p:cNvPicPr>
          <p:nvPr/>
        </p:nvPicPr>
        <p:blipFill rotWithShape="1">
          <a:blip r:embed="rId8"/>
          <a:srcRect l="10020" t="7187" r="2586"/>
          <a:stretch/>
        </p:blipFill>
        <p:spPr>
          <a:xfrm>
            <a:off x="9345166" y="982475"/>
            <a:ext cx="1280163" cy="1835667"/>
          </a:xfrm>
          <a:prstGeom prst="rect">
            <a:avLst/>
          </a:prstGeom>
        </p:spPr>
      </p:pic>
    </p:spTree>
    <p:extLst>
      <p:ext uri="{BB962C8B-B14F-4D97-AF65-F5344CB8AC3E}">
        <p14:creationId xmlns:p14="http://schemas.microsoft.com/office/powerpoint/2010/main" val="414664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103A8-AEEA-50D3-BE61-CC85D24BDF23}"/>
              </a:ext>
            </a:extLst>
          </p:cNvPr>
          <p:cNvSpPr>
            <a:spLocks noGrp="1"/>
          </p:cNvSpPr>
          <p:nvPr>
            <p:ph type="title"/>
          </p:nvPr>
        </p:nvSpPr>
        <p:spPr/>
        <p:txBody>
          <a:bodyPr/>
          <a:lstStyle/>
          <a:p>
            <a:r>
              <a:rPr lang="en-US" dirty="0"/>
              <a:t>Summary </a:t>
            </a:r>
          </a:p>
        </p:txBody>
      </p:sp>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stewardship</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14</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1454410" y="1898103"/>
            <a:ext cx="9871969" cy="3879542"/>
          </a:xfrm>
        </p:spPr>
        <p:txBody>
          <a:bodyPr/>
          <a:lstStyle/>
          <a:p>
            <a:pPr>
              <a:lnSpc>
                <a:spcPts val="3200"/>
              </a:lnSpc>
              <a:spcBef>
                <a:spcPts val="0"/>
              </a:spcBef>
            </a:pPr>
            <a:r>
              <a:rPr lang="en-US" sz="2800" spc="100" dirty="0">
                <a:ea typeface="+mn-lt"/>
                <a:cs typeface="Posterama" panose="020B0504020200020000" pitchFamily="34" charset="0"/>
              </a:rPr>
              <a:t>Our parish was struggling with growing membership and raising money. With the leadership of our Pastor, we agreed that making our parish more Welcoming was our #1 goal.  </a:t>
            </a:r>
          </a:p>
          <a:p>
            <a:pPr>
              <a:lnSpc>
                <a:spcPts val="3200"/>
              </a:lnSpc>
              <a:spcBef>
                <a:spcPts val="0"/>
              </a:spcBef>
            </a:pPr>
            <a:endParaRPr lang="en-US" sz="2800" b="1" spc="100" dirty="0">
              <a:ea typeface="+mn-lt"/>
              <a:cs typeface="Posterama" panose="020B0504020200020000" pitchFamily="34" charset="0"/>
            </a:endParaRPr>
          </a:p>
          <a:p>
            <a:pPr>
              <a:lnSpc>
                <a:spcPts val="3200"/>
              </a:lnSpc>
              <a:spcBef>
                <a:spcPts val="0"/>
              </a:spcBef>
            </a:pPr>
            <a:r>
              <a:rPr lang="en-US" sz="2800" b="1" spc="100" dirty="0">
                <a:ea typeface="+mn-lt"/>
                <a:cs typeface="Posterama" panose="020B0504020200020000" pitchFamily="34" charset="0"/>
              </a:rPr>
              <a:t>We think it has made a difference based on the feedback of new and old parishioners alike, ultimately leading to greater involvement, greater giving, and greater faith formation.</a:t>
            </a:r>
            <a:endParaRPr lang="en-US" sz="2800" b="1" spc="0" dirty="0">
              <a:ea typeface="+mn-lt"/>
              <a:cs typeface="+mn-lt"/>
            </a:endParaRPr>
          </a:p>
        </p:txBody>
      </p:sp>
    </p:spTree>
    <p:extLst>
      <p:ext uri="{BB962C8B-B14F-4D97-AF65-F5344CB8AC3E}">
        <p14:creationId xmlns:p14="http://schemas.microsoft.com/office/powerpoint/2010/main" val="40942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a:xfrm>
            <a:off x="35052" y="-294967"/>
            <a:ext cx="12191999" cy="6858000"/>
          </a:xfrm>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a:xfrm>
            <a:off x="1568766" y="668592"/>
            <a:ext cx="9120570" cy="2658995"/>
          </a:xfrm>
        </p:spPr>
        <p:txBody>
          <a:bodyPr/>
          <a:lstStyle/>
          <a:p>
            <a:r>
              <a:rPr lang="en-US" dirty="0"/>
              <a:t>Questions? </a:t>
            </a:r>
          </a:p>
        </p:txBody>
      </p:sp>
      <p:sp>
        <p:nvSpPr>
          <p:cNvPr id="27" name="Text Placeholder 26">
            <a:extLst>
              <a:ext uri="{FF2B5EF4-FFF2-40B4-BE49-F238E27FC236}">
                <a16:creationId xmlns:a16="http://schemas.microsoft.com/office/drawing/2014/main" id="{BB8B6963-69FE-8A03-5E86-2BF855024B00}"/>
              </a:ext>
            </a:extLst>
          </p:cNvPr>
          <p:cNvSpPr>
            <a:spLocks noGrp="1"/>
          </p:cNvSpPr>
          <p:nvPr>
            <p:ph type="body" sz="quarter" idx="14"/>
          </p:nvPr>
        </p:nvSpPr>
        <p:spPr>
          <a:xfrm>
            <a:off x="1572768" y="3405484"/>
            <a:ext cx="9116568" cy="1771323"/>
          </a:xfrm>
        </p:spPr>
        <p:txBody>
          <a:bodyPr/>
          <a:lstStyle/>
          <a:p>
            <a:pPr marL="0" indent="0" algn="ctr">
              <a:lnSpc>
                <a:spcPts val="2660"/>
              </a:lnSpc>
              <a:spcBef>
                <a:spcPts val="0"/>
              </a:spcBef>
              <a:buNone/>
            </a:pPr>
            <a:r>
              <a:rPr lang="en-US" dirty="0"/>
              <a:t>Chuck Grahmann</a:t>
            </a:r>
            <a:r>
              <a:rPr lang="en-US" sz="2000" cap="all" spc="0" dirty="0"/>
              <a:t>​</a:t>
            </a:r>
          </a:p>
          <a:p>
            <a:pPr marL="0" indent="0" algn="ctr">
              <a:lnSpc>
                <a:spcPts val="2660"/>
              </a:lnSpc>
              <a:spcBef>
                <a:spcPts val="0"/>
              </a:spcBef>
              <a:buNone/>
            </a:pPr>
            <a:r>
              <a:rPr lang="en-US" dirty="0"/>
              <a:t>801 673 0238 / </a:t>
            </a:r>
            <a:r>
              <a:rPr lang="en-US" dirty="0">
                <a:hlinkClick r:id="rId3"/>
              </a:rPr>
              <a:t>cgrahmann1@gmail.com</a:t>
            </a:r>
            <a:endParaRPr lang="en-US" dirty="0"/>
          </a:p>
          <a:p>
            <a:pPr marL="0" indent="0" algn="ctr">
              <a:lnSpc>
                <a:spcPts val="2660"/>
              </a:lnSpc>
              <a:spcBef>
                <a:spcPts val="0"/>
              </a:spcBef>
              <a:buNone/>
            </a:pPr>
            <a:endParaRPr lang="en-US" dirty="0"/>
          </a:p>
          <a:p>
            <a:pPr marL="0" indent="0" algn="ctr">
              <a:lnSpc>
                <a:spcPts val="2660"/>
              </a:lnSpc>
              <a:spcBef>
                <a:spcPts val="0"/>
              </a:spcBef>
              <a:buNone/>
            </a:pPr>
            <a:r>
              <a:rPr lang="en-US" sz="2000" cap="all" spc="0" dirty="0"/>
              <a:t>Elizbeth Kirts</a:t>
            </a:r>
          </a:p>
          <a:p>
            <a:pPr marL="0" indent="0" algn="ctr">
              <a:lnSpc>
                <a:spcPts val="2660"/>
              </a:lnSpc>
              <a:spcBef>
                <a:spcPts val="0"/>
              </a:spcBef>
              <a:buNone/>
            </a:pPr>
            <a:r>
              <a:rPr lang="en-US" dirty="0"/>
              <a:t>801-556-5909/ Elizabeth.kirts@hsc.Utah.edu</a:t>
            </a:r>
            <a:endParaRPr lang="en-US" sz="2000" cap="all" spc="0" dirty="0"/>
          </a:p>
        </p:txBody>
      </p:sp>
    </p:spTree>
    <p:extLst>
      <p:ext uri="{BB962C8B-B14F-4D97-AF65-F5344CB8AC3E}">
        <p14:creationId xmlns:p14="http://schemas.microsoft.com/office/powerpoint/2010/main" val="333412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103A8-AEEA-50D3-BE61-CC85D24BDF23}"/>
              </a:ext>
            </a:extLst>
          </p:cNvPr>
          <p:cNvSpPr>
            <a:spLocks noGrp="1"/>
          </p:cNvSpPr>
          <p:nvPr>
            <p:ph type="title"/>
          </p:nvPr>
        </p:nvSpPr>
        <p:spPr/>
        <p:txBody>
          <a:bodyPr/>
          <a:lstStyle/>
          <a:p>
            <a:r>
              <a:rPr lang="en-US" dirty="0"/>
              <a:t>Overview </a:t>
            </a:r>
          </a:p>
        </p:txBody>
      </p:sp>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Stewardship</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1349406" y="1988597"/>
            <a:ext cx="9898601" cy="3213717"/>
          </a:xfrm>
        </p:spPr>
        <p:txBody>
          <a:bodyPr/>
          <a:lstStyle/>
          <a:p>
            <a:pPr>
              <a:lnSpc>
                <a:spcPts val="3200"/>
              </a:lnSpc>
              <a:spcBef>
                <a:spcPts val="0"/>
              </a:spcBef>
            </a:pPr>
            <a:r>
              <a:rPr lang="en-US" sz="2800" spc="100" dirty="0">
                <a:ea typeface="+mn-lt"/>
                <a:cs typeface="Posterama" panose="020B0504020200020000" pitchFamily="34" charset="0"/>
              </a:rPr>
              <a:t>Our parish was struggling with growing membership and raising money. With the leadership of our Pastor, we agreed that making our parish more Welcoming was our #1 goal.</a:t>
            </a:r>
          </a:p>
          <a:p>
            <a:pPr>
              <a:lnSpc>
                <a:spcPts val="3200"/>
              </a:lnSpc>
              <a:spcBef>
                <a:spcPts val="0"/>
              </a:spcBef>
            </a:pPr>
            <a:endParaRPr lang="en-US" sz="2800" spc="100" dirty="0">
              <a:ea typeface="+mn-lt"/>
              <a:cs typeface="Posterama" panose="020B0504020200020000" pitchFamily="34" charset="0"/>
            </a:endParaRPr>
          </a:p>
          <a:p>
            <a:pPr>
              <a:lnSpc>
                <a:spcPts val="3200"/>
              </a:lnSpc>
              <a:spcBef>
                <a:spcPts val="0"/>
              </a:spcBef>
            </a:pPr>
            <a:r>
              <a:rPr lang="en-US" sz="2800" b="1" spc="100" dirty="0">
                <a:ea typeface="+mn-lt"/>
                <a:cs typeface="Posterama" panose="020B0504020200020000" pitchFamily="34" charset="0"/>
              </a:rPr>
              <a:t>We will discuss how this unfolded over time.</a:t>
            </a:r>
            <a:endParaRPr lang="en-US" sz="2800" b="1" spc="0" dirty="0">
              <a:ea typeface="+mn-lt"/>
              <a:cs typeface="+mn-lt"/>
            </a:endParaRPr>
          </a:p>
        </p:txBody>
      </p:sp>
      <p:sp>
        <p:nvSpPr>
          <p:cNvPr id="5" name="Picture Placeholder 4"/>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57737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p:txBody>
          <a:bodyPr/>
          <a:lstStyle/>
          <a:p>
            <a:r>
              <a:rPr lang="en-US" dirty="0"/>
              <a:t>Agenda</a:t>
            </a:r>
          </a:p>
        </p:txBody>
      </p:sp>
      <p:sp>
        <p:nvSpPr>
          <p:cNvPr id="5" name="Footer Placeholder 4">
            <a:extLst>
              <a:ext uri="{FF2B5EF4-FFF2-40B4-BE49-F238E27FC236}">
                <a16:creationId xmlns:a16="http://schemas.microsoft.com/office/drawing/2014/main" id="{DE9EDB55-C0CF-1610-24F0-07462C63BCEB}"/>
              </a:ext>
            </a:extLst>
          </p:cNvPr>
          <p:cNvSpPr>
            <a:spLocks noGrp="1"/>
          </p:cNvSpPr>
          <p:nvPr>
            <p:ph type="ftr" sz="quarter" idx="12"/>
          </p:nvPr>
        </p:nvSpPr>
        <p:spPr/>
        <p:txBody>
          <a:bodyPr/>
          <a:lstStyle/>
          <a:p>
            <a:r>
              <a:rPr lang="en-US" dirty="0"/>
              <a:t>Stewardship</a:t>
            </a: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3</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p:txBody>
          <a:bodyPr/>
          <a:lstStyle/>
          <a:p>
            <a:r>
              <a:rPr lang="en-US" sz="2400" b="1" dirty="0"/>
              <a:t>Driving Engagement</a:t>
            </a:r>
          </a:p>
          <a:p>
            <a:r>
              <a:rPr lang="en-US" sz="2400" b="1" dirty="0"/>
              <a:t>Welcoming as the #1 Goal</a:t>
            </a:r>
          </a:p>
          <a:p>
            <a:r>
              <a:rPr lang="en-US" sz="2400" b="1" dirty="0"/>
              <a:t>Tactics Used</a:t>
            </a:r>
          </a:p>
          <a:p>
            <a:r>
              <a:rPr lang="en-US" sz="2400" b="1" dirty="0"/>
              <a:t>Key Team</a:t>
            </a:r>
          </a:p>
          <a:p>
            <a:r>
              <a:rPr lang="en-US" sz="2400" b="1" dirty="0"/>
              <a:t>Summary</a:t>
            </a:r>
          </a:p>
          <a:p>
            <a:endParaRPr lang="en-US" sz="2400" b="1" dirty="0"/>
          </a:p>
          <a:p>
            <a:endParaRPr lang="en-US" sz="2400" b="1" dirty="0"/>
          </a:p>
        </p:txBody>
      </p:sp>
      <p:pic>
        <p:nvPicPr>
          <p:cNvPr id="7" name="Picture 6" descr="Agenda - Free of Charge Creative Commons Chalkboar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236" y="1546224"/>
            <a:ext cx="5461016" cy="3590618"/>
          </a:xfrm>
          <a:prstGeom prst="rect">
            <a:avLst/>
          </a:prstGeom>
        </p:spPr>
      </p:pic>
    </p:spTree>
    <p:extLst>
      <p:ext uri="{BB962C8B-B14F-4D97-AF65-F5344CB8AC3E}">
        <p14:creationId xmlns:p14="http://schemas.microsoft.com/office/powerpoint/2010/main" val="291086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4154750" y="1124712"/>
            <a:ext cx="7776838" cy="548640"/>
          </a:xfrm>
        </p:spPr>
        <p:txBody>
          <a:bodyPr/>
          <a:lstStyle/>
          <a:p>
            <a:r>
              <a:rPr lang="en-US" cap="none" dirty="0"/>
              <a:t>So what is Engagement?</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Stewardship</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4</a:t>
            </a:fld>
            <a:endParaRPr lang="en-US" dirty="0"/>
          </a:p>
        </p:txBody>
      </p:sp>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4817237" y="2146579"/>
            <a:ext cx="6451863" cy="3718026"/>
          </a:xfrm>
        </p:spPr>
        <p:txBody>
          <a:bodyPr/>
          <a:lstStyle/>
          <a:p>
            <a:pPr marL="0" indent="0">
              <a:lnSpc>
                <a:spcPts val="2400"/>
              </a:lnSpc>
              <a:buNone/>
            </a:pPr>
            <a:r>
              <a:rPr lang="en-US" sz="2400" dirty="0">
                <a:ea typeface="+mn-lt"/>
                <a:cs typeface="+mn-lt"/>
              </a:rPr>
              <a:t>In business, having</a:t>
            </a:r>
            <a:r>
              <a:rPr lang="en-US" sz="2400" spc="0" dirty="0">
                <a:ea typeface="+mn-lt"/>
                <a:cs typeface="+mn-lt"/>
              </a:rPr>
              <a:t> engaged employees is a top goal</a:t>
            </a:r>
            <a:r>
              <a:rPr lang="en-US" sz="2400" dirty="0">
                <a:ea typeface="+mn-lt"/>
                <a:cs typeface="+mn-lt"/>
              </a:rPr>
              <a:t>.</a:t>
            </a:r>
            <a:r>
              <a:rPr lang="en-US" sz="2400" spc="0" dirty="0">
                <a:ea typeface="+mn-lt"/>
                <a:cs typeface="+mn-lt"/>
              </a:rPr>
              <a:t>  </a:t>
            </a:r>
          </a:p>
          <a:p>
            <a:pPr marL="0" indent="0">
              <a:lnSpc>
                <a:spcPts val="2400"/>
              </a:lnSpc>
              <a:buNone/>
            </a:pPr>
            <a:endParaRPr lang="en-US" sz="2400" dirty="0">
              <a:ea typeface="+mn-lt"/>
              <a:cs typeface="+mn-lt"/>
            </a:endParaRPr>
          </a:p>
          <a:p>
            <a:pPr marL="0" indent="0">
              <a:lnSpc>
                <a:spcPts val="2400"/>
              </a:lnSpc>
              <a:buNone/>
            </a:pPr>
            <a:r>
              <a:rPr lang="en-US" sz="2400" dirty="0">
                <a:ea typeface="+mn-lt"/>
                <a:cs typeface="+mn-lt"/>
              </a:rPr>
              <a:t>They are</a:t>
            </a:r>
            <a:r>
              <a:rPr lang="en-US" sz="2400" spc="0" dirty="0">
                <a:ea typeface="+mn-lt"/>
                <a:cs typeface="+mn-lt"/>
              </a:rPr>
              <a:t> </a:t>
            </a:r>
            <a:r>
              <a:rPr lang="en-US" sz="2400" b="1" dirty="0">
                <a:ea typeface="+mn-lt"/>
                <a:cs typeface="+mn-lt"/>
              </a:rPr>
              <a:t>invested in the success of the business </a:t>
            </a:r>
            <a:r>
              <a:rPr lang="en-US" sz="2400" dirty="0">
                <a:ea typeface="+mn-lt"/>
                <a:cs typeface="+mn-lt"/>
              </a:rPr>
              <a:t>and bring their whole self to the role (Time and Treasure)</a:t>
            </a:r>
          </a:p>
          <a:p>
            <a:pPr marL="0" indent="0">
              <a:lnSpc>
                <a:spcPts val="2400"/>
              </a:lnSpc>
              <a:buNone/>
            </a:pPr>
            <a:endParaRPr lang="en-US" sz="2400" dirty="0">
              <a:ea typeface="+mn-lt"/>
              <a:cs typeface="+mn-lt"/>
            </a:endParaRPr>
          </a:p>
          <a:p>
            <a:pPr marL="0" indent="0">
              <a:lnSpc>
                <a:spcPts val="2400"/>
              </a:lnSpc>
              <a:buNone/>
            </a:pPr>
            <a:r>
              <a:rPr lang="en-US" sz="2400" dirty="0">
                <a:ea typeface="+mn-lt"/>
                <a:cs typeface="+mn-lt"/>
              </a:rPr>
              <a:t>They </a:t>
            </a:r>
            <a:r>
              <a:rPr lang="en-US" sz="2400" b="1" dirty="0">
                <a:ea typeface="+mn-lt"/>
                <a:cs typeface="+mn-lt"/>
              </a:rPr>
              <a:t>demonstrate their commitment </a:t>
            </a:r>
            <a:r>
              <a:rPr lang="en-US" sz="2400" dirty="0">
                <a:ea typeface="+mn-lt"/>
                <a:cs typeface="+mn-lt"/>
              </a:rPr>
              <a:t>through their thoughts, feelings and actions (Talent)</a:t>
            </a:r>
          </a:p>
          <a:p>
            <a:pPr marL="0" indent="0">
              <a:lnSpc>
                <a:spcPts val="2400"/>
              </a:lnSpc>
              <a:buNone/>
            </a:pPr>
            <a:endParaRPr lang="en-US" sz="2400" dirty="0">
              <a:ea typeface="+mn-lt"/>
              <a:cs typeface="+mn-lt"/>
            </a:endParaRPr>
          </a:p>
          <a:p>
            <a:pPr marL="0" indent="0">
              <a:lnSpc>
                <a:spcPts val="2400"/>
              </a:lnSpc>
              <a:buNone/>
            </a:pPr>
            <a:r>
              <a:rPr lang="en-US" sz="2400" dirty="0">
                <a:ea typeface="+mn-lt"/>
                <a:cs typeface="+mn-lt"/>
              </a:rPr>
              <a:t>They show up with a </a:t>
            </a:r>
            <a:r>
              <a:rPr lang="en-US" sz="2400" b="1" dirty="0">
                <a:ea typeface="+mn-lt"/>
                <a:cs typeface="+mn-lt"/>
              </a:rPr>
              <a:t>sense of purpose, dedication and are seeking collaboration</a:t>
            </a:r>
            <a:r>
              <a:rPr lang="en-US" sz="2400" dirty="0">
                <a:ea typeface="+mn-lt"/>
                <a:cs typeface="+mn-lt"/>
              </a:rPr>
              <a:t> (Time and Talent)</a:t>
            </a:r>
            <a:endParaRPr lang="en-US" sz="2400" spc="0" dirty="0">
              <a:ea typeface="+mn-lt"/>
              <a:cs typeface="+mn-lt"/>
            </a:endParaRPr>
          </a:p>
        </p:txBody>
      </p:sp>
      <p:pic>
        <p:nvPicPr>
          <p:cNvPr id="1026" name="Picture 2" descr="Care Images – Browse 19,049,674 Stock Photos, Vectors, and ...">
            <a:extLst>
              <a:ext uri="{FF2B5EF4-FFF2-40B4-BE49-F238E27FC236}">
                <a16:creationId xmlns:a16="http://schemas.microsoft.com/office/drawing/2014/main" id="{FEDD0CED-E262-F2FD-6FD7-2D9C4ADA92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199"/>
          <a:stretch/>
        </p:blipFill>
        <p:spPr bwMode="auto">
          <a:xfrm>
            <a:off x="1235416" y="1855433"/>
            <a:ext cx="2732905" cy="225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1054469" y="494109"/>
            <a:ext cx="11083010" cy="548640"/>
          </a:xfrm>
        </p:spPr>
        <p:txBody>
          <a:bodyPr/>
          <a:lstStyle/>
          <a:p>
            <a:r>
              <a:rPr lang="en-US" cap="none" dirty="0"/>
              <a:t>How do the ‘best’ parishes feel?</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stewardship</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5</a:t>
            </a:fld>
            <a:endParaRPr lang="en-US" dirty="0"/>
          </a:p>
        </p:txBody>
      </p:sp>
      <p:graphicFrame>
        <p:nvGraphicFramePr>
          <p:cNvPr id="8" name="Diagram 7">
            <a:extLst>
              <a:ext uri="{FF2B5EF4-FFF2-40B4-BE49-F238E27FC236}">
                <a16:creationId xmlns:a16="http://schemas.microsoft.com/office/drawing/2014/main" id="{EBD97E16-2199-CE29-8338-FAB98EE61631}"/>
              </a:ext>
            </a:extLst>
          </p:cNvPr>
          <p:cNvGraphicFramePr/>
          <p:nvPr>
            <p:extLst>
              <p:ext uri="{D42A27DB-BD31-4B8C-83A1-F6EECF244321}">
                <p14:modId xmlns:p14="http://schemas.microsoft.com/office/powerpoint/2010/main" val="2892143510"/>
              </p:ext>
            </p:extLst>
          </p:nvPr>
        </p:nvGraphicFramePr>
        <p:xfrm>
          <a:off x="1420430" y="1146055"/>
          <a:ext cx="8247354" cy="565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C06F987-27A6-27EB-3C4B-8A7D15B1286E}"/>
              </a:ext>
            </a:extLst>
          </p:cNvPr>
          <p:cNvSpPr txBox="1"/>
          <p:nvPr/>
        </p:nvSpPr>
        <p:spPr>
          <a:xfrm>
            <a:off x="8408388" y="1588913"/>
            <a:ext cx="3727394" cy="5016758"/>
          </a:xfrm>
          <a:prstGeom prst="rect">
            <a:avLst/>
          </a:prstGeom>
          <a:noFill/>
        </p:spPr>
        <p:txBody>
          <a:bodyPr wrap="square" rtlCol="0">
            <a:spAutoFit/>
          </a:bodyPr>
          <a:lstStyle/>
          <a:p>
            <a:r>
              <a:rPr lang="en-US" sz="2800" b="1" dirty="0"/>
              <a:t>2</a:t>
            </a:r>
            <a:r>
              <a:rPr lang="en-US" sz="2800" b="1" baseline="30000" dirty="0"/>
              <a:t>nd</a:t>
            </a:r>
            <a:r>
              <a:rPr lang="en-US" sz="2800" b="1" dirty="0"/>
              <a:t> most important commandment:  Love thy neighbor as thyself.  </a:t>
            </a:r>
          </a:p>
          <a:p>
            <a:endParaRPr lang="en-US" sz="2000" dirty="0"/>
          </a:p>
          <a:p>
            <a:r>
              <a:rPr lang="en-US" sz="2000" dirty="0"/>
              <a:t>Matthew 22-36:40</a:t>
            </a:r>
          </a:p>
          <a:p>
            <a:endParaRPr lang="en-US" sz="2000" dirty="0"/>
          </a:p>
          <a:p>
            <a:endParaRPr lang="en-US" sz="2000" dirty="0"/>
          </a:p>
          <a:p>
            <a:endParaRPr lang="en-US" sz="2000" dirty="0"/>
          </a:p>
          <a:p>
            <a:endParaRPr lang="en-US" sz="2000" dirty="0"/>
          </a:p>
          <a:p>
            <a:endParaRPr lang="en-US" sz="2000" dirty="0"/>
          </a:p>
          <a:p>
            <a:r>
              <a:rPr lang="en-US" sz="2400" b="1" dirty="0"/>
              <a:t>*Engagement – at a Parish – is observed by generously giving of one’s Time, Talent and Treasure</a:t>
            </a:r>
          </a:p>
        </p:txBody>
      </p:sp>
    </p:spTree>
    <p:extLst>
      <p:ext uri="{BB962C8B-B14F-4D97-AF65-F5344CB8AC3E}">
        <p14:creationId xmlns:p14="http://schemas.microsoft.com/office/powerpoint/2010/main" val="131182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886703" y="552057"/>
            <a:ext cx="10672024" cy="548640"/>
          </a:xfrm>
        </p:spPr>
        <p:txBody>
          <a:bodyPr/>
          <a:lstStyle/>
          <a:p>
            <a:r>
              <a:rPr lang="en-US" sz="4400" cap="none" dirty="0"/>
              <a:t>‘From the Parking Lot to the Pews’</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stewardship</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6</a:t>
            </a:fld>
            <a:endParaRPr lang="en-US" dirty="0"/>
          </a:p>
        </p:txBody>
      </p:sp>
      <p:pic>
        <p:nvPicPr>
          <p:cNvPr id="3" name="Picture 4" descr="Photo">
            <a:extLst>
              <a:ext uri="{FF2B5EF4-FFF2-40B4-BE49-F238E27FC236}">
                <a16:creationId xmlns:a16="http://schemas.microsoft.com/office/drawing/2014/main" id="{03B86CB2-FC74-B486-9361-33D4C7D57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65" y="1177491"/>
            <a:ext cx="4199986" cy="5599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hoto">
            <a:extLst>
              <a:ext uri="{FF2B5EF4-FFF2-40B4-BE49-F238E27FC236}">
                <a16:creationId xmlns:a16="http://schemas.microsoft.com/office/drawing/2014/main" id="{4A1854BE-EAFD-759E-1472-B6A0A3DE4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14" y="1791855"/>
            <a:ext cx="5917994" cy="444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35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2043684" y="3825916"/>
            <a:ext cx="8110728" cy="457200"/>
          </a:xfrm>
        </p:spPr>
        <p:txBody>
          <a:bodyPr/>
          <a:lstStyle/>
          <a:p>
            <a:r>
              <a:rPr lang="en-US" sz="4000" b="1" cap="none" dirty="0">
                <a:latin typeface="+mn-lt"/>
              </a:rPr>
              <a:t>As our #1</a:t>
            </a:r>
            <a:r>
              <a:rPr lang="en-US" sz="4000" b="1" dirty="0">
                <a:latin typeface="+mn-lt"/>
              </a:rPr>
              <a:t> </a:t>
            </a:r>
            <a:r>
              <a:rPr lang="en-US" sz="4000" b="1" cap="none" dirty="0">
                <a:latin typeface="+mn-lt"/>
              </a:rPr>
              <a:t>goal</a:t>
            </a:r>
          </a:p>
        </p:txBody>
      </p:sp>
      <p:sp>
        <p:nvSpPr>
          <p:cNvPr id="4" name="Text Placeholder 3">
            <a:extLst>
              <a:ext uri="{FF2B5EF4-FFF2-40B4-BE49-F238E27FC236}">
                <a16:creationId xmlns:a16="http://schemas.microsoft.com/office/drawing/2014/main" id="{78D3FE44-803A-0FCA-D29B-EB40225C360F}"/>
              </a:ext>
            </a:extLst>
          </p:cNvPr>
          <p:cNvSpPr>
            <a:spLocks noGrp="1"/>
          </p:cNvSpPr>
          <p:nvPr>
            <p:ph type="body" idx="1"/>
          </p:nvPr>
        </p:nvSpPr>
        <p:spPr>
          <a:xfrm>
            <a:off x="2539025" y="2499681"/>
            <a:ext cx="7528259" cy="536482"/>
          </a:xfrm>
        </p:spPr>
        <p:txBody>
          <a:bodyPr/>
          <a:lstStyle/>
          <a:p>
            <a:r>
              <a:rPr lang="en-US" sz="4000" b="1" dirty="0"/>
              <a:t>W</a:t>
            </a:r>
            <a:r>
              <a:rPr lang="en-US" sz="4000" b="1" cap="none" dirty="0"/>
              <a:t>elcoming that leads to Fellowship</a:t>
            </a:r>
            <a:endParaRPr lang="en-US" sz="4000" b="1" dirty="0"/>
          </a:p>
        </p:txBody>
      </p:sp>
    </p:spTree>
    <p:extLst>
      <p:ext uri="{BB962C8B-B14F-4D97-AF65-F5344CB8AC3E}">
        <p14:creationId xmlns:p14="http://schemas.microsoft.com/office/powerpoint/2010/main" val="292441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877824" y="2426153"/>
            <a:ext cx="4420932" cy="2670048"/>
          </a:xfrm>
        </p:spPr>
        <p:txBody>
          <a:bodyPr/>
          <a:lstStyle/>
          <a:p>
            <a:r>
              <a:rPr lang="en-US" sz="4000" b="1" cap="none" dirty="0"/>
              <a:t>Tactic #1</a:t>
            </a:r>
            <a:br>
              <a:rPr lang="en-US" sz="4000" b="1" cap="none" dirty="0"/>
            </a:br>
            <a:br>
              <a:rPr lang="en-US" sz="4000" b="1" cap="none" dirty="0"/>
            </a:br>
            <a:r>
              <a:rPr lang="en-US" sz="4000" b="1" cap="none" dirty="0"/>
              <a:t>Put it in the Parish Pastoral Plan - and align!</a:t>
            </a:r>
            <a:br>
              <a:rPr lang="en-US" sz="4000" b="1" cap="none" dirty="0"/>
            </a:br>
            <a:endParaRPr lang="en-US" sz="4000" b="1" cap="none" dirty="0"/>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stewardship</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8</a:t>
            </a:fld>
            <a:endParaRPr lang="en-US" dirty="0"/>
          </a:p>
        </p:txBody>
      </p:sp>
      <p:pic>
        <p:nvPicPr>
          <p:cNvPr id="8" name="Picture 7">
            <a:extLst>
              <a:ext uri="{FF2B5EF4-FFF2-40B4-BE49-F238E27FC236}">
                <a16:creationId xmlns:a16="http://schemas.microsoft.com/office/drawing/2014/main" id="{F2F8D1D7-D3E2-9883-4ED2-13F166B79633}"/>
              </a:ext>
            </a:extLst>
          </p:cNvPr>
          <p:cNvPicPr>
            <a:picLocks noChangeAspect="1"/>
          </p:cNvPicPr>
          <p:nvPr/>
        </p:nvPicPr>
        <p:blipFill>
          <a:blip r:embed="rId3"/>
          <a:stretch>
            <a:fillRect/>
          </a:stretch>
        </p:blipFill>
        <p:spPr>
          <a:xfrm>
            <a:off x="5142507" y="26261"/>
            <a:ext cx="5328848" cy="6249056"/>
          </a:xfrm>
          <a:prstGeom prst="rect">
            <a:avLst/>
          </a:prstGeom>
        </p:spPr>
      </p:pic>
    </p:spTree>
    <p:extLst>
      <p:ext uri="{BB962C8B-B14F-4D97-AF65-F5344CB8AC3E}">
        <p14:creationId xmlns:p14="http://schemas.microsoft.com/office/powerpoint/2010/main" val="352950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985156" y="2504132"/>
            <a:ext cx="4172771" cy="2670048"/>
          </a:xfrm>
        </p:spPr>
        <p:txBody>
          <a:bodyPr/>
          <a:lstStyle/>
          <a:p>
            <a:r>
              <a:rPr lang="en-US" sz="4000" b="1" cap="none" dirty="0"/>
              <a:t>Tactic #2</a:t>
            </a:r>
            <a:br>
              <a:rPr lang="en-US" sz="4000" b="1" cap="none" dirty="0"/>
            </a:br>
            <a:br>
              <a:rPr lang="en-US" sz="4000" b="1" cap="none" dirty="0"/>
            </a:br>
            <a:r>
              <a:rPr lang="en-US" sz="4000" b="1" cap="none" dirty="0"/>
              <a:t>First Contact:  From Ushers to Hospitality Ministers</a:t>
            </a:r>
            <a:br>
              <a:rPr lang="en-US" sz="4000" b="1" cap="none" dirty="0"/>
            </a:br>
            <a:endParaRPr lang="en-US" sz="4000" b="1" cap="none" dirty="0"/>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stewardship</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9</a:t>
            </a:fld>
            <a:endParaRPr lang="en-US" dirty="0"/>
          </a:p>
        </p:txBody>
      </p:sp>
      <p:sp>
        <p:nvSpPr>
          <p:cNvPr id="5" name="TextBox 4">
            <a:extLst>
              <a:ext uri="{FF2B5EF4-FFF2-40B4-BE49-F238E27FC236}">
                <a16:creationId xmlns:a16="http://schemas.microsoft.com/office/drawing/2014/main" id="{8074BCE5-B9B6-38F5-F663-6BB41B1F7A3C}"/>
              </a:ext>
            </a:extLst>
          </p:cNvPr>
          <p:cNvSpPr txBox="1"/>
          <p:nvPr/>
        </p:nvSpPr>
        <p:spPr>
          <a:xfrm>
            <a:off x="6665415" y="110233"/>
            <a:ext cx="4722920" cy="6001643"/>
          </a:xfrm>
          <a:prstGeom prst="rect">
            <a:avLst/>
          </a:prstGeom>
          <a:solidFill>
            <a:schemeClr val="bg1"/>
          </a:solidFill>
        </p:spPr>
        <p:txBody>
          <a:bodyPr wrap="square" rtlCol="0">
            <a:spAutoFit/>
          </a:bodyPr>
          <a:lstStyle/>
          <a:p>
            <a:r>
              <a:rPr lang="en-US" sz="2400" b="1" i="1" dirty="0"/>
              <a:t>Pre:</a:t>
            </a:r>
          </a:p>
          <a:p>
            <a:r>
              <a:rPr lang="en-US" sz="2400" b="1" dirty="0"/>
              <a:t>Finding seats/moving baskets is basic</a:t>
            </a:r>
          </a:p>
          <a:p>
            <a:endParaRPr lang="en-US" sz="2400" b="1" dirty="0"/>
          </a:p>
          <a:p>
            <a:r>
              <a:rPr lang="en-US" sz="2400" b="1" dirty="0"/>
              <a:t>Less time talking to one another vs others</a:t>
            </a:r>
          </a:p>
          <a:p>
            <a:endParaRPr lang="en-US" sz="2400" b="1" dirty="0"/>
          </a:p>
          <a:p>
            <a:r>
              <a:rPr lang="en-US" sz="2400" b="1" i="1" dirty="0"/>
              <a:t>Post:</a:t>
            </a:r>
          </a:p>
          <a:p>
            <a:r>
              <a:rPr lang="en-US" sz="2400" b="1" dirty="0"/>
              <a:t>Training on being outgoing and engaging</a:t>
            </a:r>
          </a:p>
          <a:p>
            <a:endParaRPr lang="en-US" sz="2400" b="1" dirty="0"/>
          </a:p>
          <a:p>
            <a:r>
              <a:rPr lang="en-US" sz="2400" b="1" dirty="0"/>
              <a:t>Opening doors, saying good morning</a:t>
            </a:r>
          </a:p>
          <a:p>
            <a:endParaRPr lang="en-US" sz="2400" b="1" dirty="0"/>
          </a:p>
          <a:p>
            <a:r>
              <a:rPr lang="en-US" sz="2400" b="1" dirty="0"/>
              <a:t>‘That’s my favorite team’ or ‘I love those shoes!’</a:t>
            </a:r>
          </a:p>
          <a:p>
            <a:endParaRPr lang="en-US" sz="2400" b="1" dirty="0"/>
          </a:p>
          <a:p>
            <a:r>
              <a:rPr lang="en-US" sz="2400" b="1" dirty="0"/>
              <a:t>Welcome, welcome, welcome!</a:t>
            </a:r>
          </a:p>
        </p:txBody>
      </p:sp>
    </p:spTree>
    <p:extLst>
      <p:ext uri="{BB962C8B-B14F-4D97-AF65-F5344CB8AC3E}">
        <p14:creationId xmlns:p14="http://schemas.microsoft.com/office/powerpoint/2010/main" val="2590855744"/>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4fe0d65-c6b6-4268-bbaa-803ea7cd9658" xsi:nil="true"/>
    <MediaServiceKeyPoints xmlns="9d74604f-0a41-4c55-9240-d2ca2a2dbe2a" xsi:nil="true"/>
    <lcf76f155ced4ddcb4097134ff3c332f xmlns="9d74604f-0a41-4c55-9240-d2ca2a2dbe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CF74886735644880B6CAE3A536828E" ma:contentTypeVersion="18" ma:contentTypeDescription="Create a new document." ma:contentTypeScope="" ma:versionID="722702128a6490539f3c37ac91a40e9f">
  <xsd:schema xmlns:xsd="http://www.w3.org/2001/XMLSchema" xmlns:xs="http://www.w3.org/2001/XMLSchema" xmlns:p="http://schemas.microsoft.com/office/2006/metadata/properties" xmlns:ns2="9d74604f-0a41-4c55-9240-d2ca2a2dbe2a" xmlns:ns3="54fe0d65-c6b6-4268-bbaa-803ea7cd9658" targetNamespace="http://schemas.microsoft.com/office/2006/metadata/properties" ma:root="true" ma:fieldsID="b4ee40ca410891710e743fbd87478f9d" ns2:_="" ns3:_="">
    <xsd:import namespace="9d74604f-0a41-4c55-9240-d2ca2a2dbe2a"/>
    <xsd:import namespace="54fe0d65-c6b6-4268-bbaa-803ea7cd96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4604f-0a41-4c55-9240-d2ca2a2dbe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fe0d65-c6b6-4268-bbaa-803ea7cd96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07e66b-2748-41ef-b405-5d35ec1bba91}" ma:internalName="TaxCatchAll" ma:showField="CatchAllData" ma:web="54fe0d65-c6b6-4268-bbaa-803ea7cd96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8B3377-22F1-4153-96F0-CC2E4BE41C57}">
  <ds:schemaRefs>
    <ds:schemaRef ds:uri="http://schemas.microsoft.com/sharepoint/v3/contenttype/forms"/>
  </ds:schemaRefs>
</ds:datastoreItem>
</file>

<file path=customXml/itemProps2.xml><?xml version="1.0" encoding="utf-8"?>
<ds:datastoreItem xmlns:ds="http://schemas.openxmlformats.org/officeDocument/2006/customXml" ds:itemID="{99746342-5E84-430E-9251-61001F208E7A}">
  <ds:schemaRefs>
    <ds:schemaRef ds:uri="http://schemas.microsoft.com/office/2006/documentManagement/types"/>
    <ds:schemaRef ds:uri="230e9df3-be65-4c73-a93b-d1236ebd677e"/>
    <ds:schemaRef ds:uri="http://schemas.microsoft.com/office/infopath/2007/PartnerControls"/>
    <ds:schemaRef ds:uri="http://schemas.microsoft.com/office/2006/metadata/properties"/>
    <ds:schemaRef ds:uri="http://schemas.openxmlformats.org/package/2006/metadata/core-properties"/>
    <ds:schemaRef ds:uri="http://purl.org/dc/terms/"/>
    <ds:schemaRef ds:uri="16c05727-aa75-4e4a-9b5f-8a80a1165891"/>
    <ds:schemaRef ds:uri="http://purl.org/dc/elements/1.1/"/>
    <ds:schemaRef ds:uri="71af3243-3dd4-4a8d-8c0d-dd76da1f02a5"/>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AA967E45-0023-46B8-8214-E92A60726F0A}"/>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{26923F32-2DFB-4478-ACB9-5ADE28F5AEF1}tf67061901_win32</Template>
  <TotalTime>311</TotalTime>
  <Words>830</Words>
  <Application>Microsoft Office PowerPoint</Application>
  <PresentationFormat>Widescreen</PresentationFormat>
  <Paragraphs>137</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Daytona Condensed Light</vt:lpstr>
      <vt:lpstr>Posterama</vt:lpstr>
      <vt:lpstr>Office Theme</vt:lpstr>
      <vt:lpstr>Engagement that leads to Stewardship</vt:lpstr>
      <vt:lpstr>Overview </vt:lpstr>
      <vt:lpstr>Agenda</vt:lpstr>
      <vt:lpstr>So what is Engagement?</vt:lpstr>
      <vt:lpstr>How do the ‘best’ parishes feel?</vt:lpstr>
      <vt:lpstr>‘From the Parking Lot to the Pews’</vt:lpstr>
      <vt:lpstr>As our #1 goal</vt:lpstr>
      <vt:lpstr>Tactic #1  Put it in the Parish Pastoral Plan - and align! </vt:lpstr>
      <vt:lpstr>Tactic #2  First Contact:  From Ushers to Hospitality Ministers </vt:lpstr>
      <vt:lpstr>Tactic #3  FREE events that build our sense of community - ‘All are Welcome’</vt:lpstr>
      <vt:lpstr>Tactic #4  Little things add up… </vt:lpstr>
      <vt:lpstr>Tactic #5  Support each volunteer, follow your passions, and have fun!</vt:lpstr>
      <vt:lpstr>Meet our team</vt:lpstr>
      <vt:lpstr>Summary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that leads to Stewardship</dc:title>
  <dc:creator>Chuck Grahmann</dc:creator>
  <cp:lastModifiedBy>Shannon Lee</cp:lastModifiedBy>
  <cp:revision>30</cp:revision>
  <dcterms:created xsi:type="dcterms:W3CDTF">2024-06-17T21:57:34Z</dcterms:created>
  <dcterms:modified xsi:type="dcterms:W3CDTF">2024-09-26T17:15:31Z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0x010100A6CF74886735644880B6CAE3A536828E</vt:lpwstr>
  </property>
</Properties>
</file>